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1"/>
  </p:notesMasterIdLst>
  <p:handoutMasterIdLst>
    <p:handoutMasterId r:id="rId42"/>
  </p:handoutMasterIdLst>
  <p:sldIdLst>
    <p:sldId id="916" r:id="rId2"/>
    <p:sldId id="1228" r:id="rId3"/>
    <p:sldId id="914" r:id="rId4"/>
    <p:sldId id="579" r:id="rId5"/>
    <p:sldId id="1229" r:id="rId6"/>
    <p:sldId id="1183" r:id="rId7"/>
    <p:sldId id="1230" r:id="rId8"/>
    <p:sldId id="1232" r:id="rId9"/>
    <p:sldId id="1231" r:id="rId10"/>
    <p:sldId id="1233" r:id="rId11"/>
    <p:sldId id="1186" r:id="rId12"/>
    <p:sldId id="1187" r:id="rId13"/>
    <p:sldId id="1235" r:id="rId14"/>
    <p:sldId id="1237" r:id="rId15"/>
    <p:sldId id="1234" r:id="rId16"/>
    <p:sldId id="1195" r:id="rId17"/>
    <p:sldId id="1238" r:id="rId18"/>
    <p:sldId id="1239" r:id="rId19"/>
    <p:sldId id="1236" r:id="rId20"/>
    <p:sldId id="1221" r:id="rId21"/>
    <p:sldId id="1240" r:id="rId22"/>
    <p:sldId id="1243" r:id="rId23"/>
    <p:sldId id="1244" r:id="rId24"/>
    <p:sldId id="1241" r:id="rId25"/>
    <p:sldId id="1196" r:id="rId26"/>
    <p:sldId id="1188" r:id="rId27"/>
    <p:sldId id="1211" r:id="rId28"/>
    <p:sldId id="1222" r:id="rId29"/>
    <p:sldId id="1224" r:id="rId30"/>
    <p:sldId id="1225" r:id="rId31"/>
    <p:sldId id="1212" r:id="rId32"/>
    <p:sldId id="1223" r:id="rId33"/>
    <p:sldId id="1226" r:id="rId34"/>
    <p:sldId id="1201" r:id="rId35"/>
    <p:sldId id="1202" r:id="rId36"/>
    <p:sldId id="1227" r:id="rId37"/>
    <p:sldId id="1203" r:id="rId38"/>
    <p:sldId id="1208" r:id="rId39"/>
    <p:sldId id="1245" r:id="rId4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ter van Rooyen (WRP)" initials="PvR (WRP)" lastIdx="7" clrIdx="0"/>
  <p:cmAuthor id="1" name="Colin Talanda" initials="CT" lastIdx="3" clrIdx="1">
    <p:extLst>
      <p:ext uri="{19B8F6BF-5375-455C-9EA6-DF929625EA0E}">
        <p15:presenceInfo xmlns:p15="http://schemas.microsoft.com/office/powerpoint/2012/main" userId="S-1-5-21-1657082222-3515343215-833021923-1177" providerId="AD"/>
      </p:ext>
    </p:extLst>
  </p:cmAuthor>
  <p:cmAuthor id="2" name="Sebastian Jahnke" initials="SJ" lastIdx="1" clrIdx="2">
    <p:extLst>
      <p:ext uri="{19B8F6BF-5375-455C-9EA6-DF929625EA0E}">
        <p15:presenceInfo xmlns:p15="http://schemas.microsoft.com/office/powerpoint/2012/main" userId="Sebastian Jahn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FFC000"/>
    <a:srgbClr val="00B0F0"/>
    <a:srgbClr val="FFFF00"/>
    <a:srgbClr val="FB592D"/>
    <a:srgbClr val="FFBC01"/>
    <a:srgbClr val="009900"/>
    <a:srgbClr val="FF3399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85029" autoAdjust="0"/>
  </p:normalViewPr>
  <p:slideViewPr>
    <p:cSldViewPr snapToGrid="0">
      <p:cViewPr varScale="1">
        <p:scale>
          <a:sx n="73" d="100"/>
          <a:sy n="73" d="100"/>
        </p:scale>
        <p:origin x="169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8" cy="49805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8" cy="49805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9FBA0E0-4BE6-4A32-AE56-90BD3051A579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8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8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CA19406-1873-42A4-A305-7999F0E62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83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8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8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E8696F79-02F0-4926-9764-1D728F352A0B}" type="datetimeFigureOut">
              <a:rPr lang="en-ZA" smtClean="0"/>
              <a:t>2021/04/07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8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8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EC39D30-B17C-4499-BC23-2AA0CF843A5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981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48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658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8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2656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309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877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80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829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WS Slide Cover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50728" y="2148009"/>
            <a:ext cx="7077807" cy="3030660"/>
          </a:xfrm>
          <a:prstGeom prst="rect">
            <a:avLst/>
          </a:prstGeom>
        </p:spPr>
        <p:txBody>
          <a:bodyPr/>
          <a:lstStyle>
            <a:lvl1pPr algn="l">
              <a:defRPr lang="en-US" sz="2400" kern="12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ea typeface="ＭＳ Ｐゴシック" charset="0"/>
                <a:cs typeface="Gill Snas" charset="0"/>
              </a:defRPr>
            </a:lvl1pPr>
          </a:lstStyle>
          <a:p>
            <a:pPr eaLnBrk="1" hangingPunct="1">
              <a:defRPr/>
            </a:pPr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PRESENTATION TITLE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Presented by: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Name Surname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Designation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Directorate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Date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3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E374E3-DC7C-44D5-9424-E52ECA93ED9F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4/7/2021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3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91742AA-FB39-4743-8D79-A47C6E0FCC17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4/7/2021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86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3ED148C-8680-4A42-A40D-8DDE8667E77B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4/7/2021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7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7108" y="2130425"/>
            <a:ext cx="6981092" cy="1470025"/>
          </a:xfrm>
          <a:prstGeom prst="rect">
            <a:avLst/>
          </a:prstGeom>
        </p:spPr>
        <p:txBody>
          <a:bodyPr/>
          <a:lstStyle>
            <a:lvl1pPr algn="l">
              <a:defRPr lang="en-US" sz="2800" b="1" kern="1200" dirty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108" y="3886200"/>
            <a:ext cx="6295292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713A5C-2932-4534-9E8D-1C012D084504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4/7/2021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231" y="90006"/>
            <a:ext cx="7807569" cy="74526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2400" b="1" kern="1200" cap="all" baseline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16" y="835269"/>
            <a:ext cx="7789984" cy="53876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2400" b="1" kern="1200" cap="all" baseline="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0" indent="0"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2pPr>
            <a:lvl3pPr marL="0" indent="0">
              <a:lnSpc>
                <a:spcPct val="2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623888" indent="-536575">
              <a:buFont typeface="Wingdings" panose="05000000000000000000" pitchFamily="2" charset="2"/>
              <a:buChar char="§"/>
              <a:defRPr/>
            </a:lvl4pPr>
            <a:lvl5pPr marL="984250" indent="-3603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F34E562-BF6F-4C59-B768-59E760B680E5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4/7/2021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9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70338"/>
            <a:ext cx="7789984" cy="76493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2400" b="1" kern="1200" cap="all" baseline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16" y="835269"/>
            <a:ext cx="7789984" cy="53876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lang="en-US" sz="2400" b="1" kern="1200" cap="all" baseline="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47675" indent="-447675">
              <a:lnSpc>
                <a:spcPct val="150000"/>
              </a:lnSpc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2pPr>
            <a:lvl3pPr marL="809625" indent="-361950">
              <a:lnSpc>
                <a:spcPct val="150000"/>
              </a:lnSpc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257300" indent="-360363">
              <a:buFont typeface="Arial" panose="020B0604020202020204" pitchFamily="34" charset="0"/>
              <a:buChar char="•"/>
              <a:defRPr/>
            </a:lvl4pPr>
            <a:lvl5pPr marL="1617663" indent="-360363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4FD9519-BB22-46F4-B759-70E021C5ECED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4/7/2021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6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523" y="4406900"/>
            <a:ext cx="7035190" cy="1362075"/>
          </a:xfrm>
          <a:prstGeom prst="rect">
            <a:avLst/>
          </a:prstGeom>
        </p:spPr>
        <p:txBody>
          <a:bodyPr anchor="ctr"/>
          <a:lstStyle>
            <a:lvl1pPr algn="l">
              <a:defRPr lang="en-US" sz="2800" b="1" kern="1200" dirty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523" y="2906713"/>
            <a:ext cx="703519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A4324F8-2CB8-4DB3-8108-33FCF77E3E6F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4/7/2021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0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274638"/>
            <a:ext cx="7789983" cy="1143000"/>
          </a:xfrm>
          <a:prstGeom prst="rect">
            <a:avLst/>
          </a:prstGeom>
        </p:spPr>
        <p:txBody>
          <a:bodyPr/>
          <a:lstStyle>
            <a:lvl1pPr algn="l">
              <a:defRPr lang="en-US" sz="2400" b="1" kern="120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814" y="1600200"/>
            <a:ext cx="4050000" cy="4525963"/>
          </a:xfrm>
          <a:prstGeom prst="rect">
            <a:avLst/>
          </a:prstGeom>
        </p:spPr>
        <p:txBody>
          <a:bodyPr/>
          <a:lstStyle>
            <a:lvl1pPr>
              <a:defRPr lang="en-US" sz="2400" b="1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2pPr>
            <a:lvl3pPr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160" y="1600200"/>
            <a:ext cx="4050000" cy="4525963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sz="2400" b="1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1pPr>
            <a:lvl2pPr marL="742950" indent="-285750">
              <a:defRPr lang="en-US" sz="2000" kern="1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defRPr>
            </a:lvl2pPr>
            <a:lvl3pPr marL="1143000" indent="-228600"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742950" lvl="1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143000" lvl="2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2341320-839A-4850-9931-04621EBB9E36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4/7/2021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90006"/>
            <a:ext cx="8247184" cy="652944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 lang="en-US" sz="2400" b="1" kern="1200" cap="all" baseline="0" dirty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D063FA6-F4CA-493A-A821-95EF10B3863F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4/7/2021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1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597830B-32D0-4A00-A109-A335D623297D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4/7/2021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6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273050"/>
            <a:ext cx="256869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816" y="1435100"/>
            <a:ext cx="256869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16" y="6270499"/>
            <a:ext cx="2133600" cy="180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52A1D04-DFEE-46A1-A188-A4D6F8F3F590}" type="datetime1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4/7/2021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16" y="6270499"/>
            <a:ext cx="2895600" cy="180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6176" y="6551801"/>
            <a:ext cx="288000" cy="28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76" y="6582282"/>
            <a:ext cx="294836" cy="180000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918D1BD-C811-492F-9AF0-38BA1F8577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DWS Slide Pages1.jp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588"/>
            <a:ext cx="1584081" cy="65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67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077807" cy="1268051"/>
          </a:xfrm>
        </p:spPr>
        <p:txBody>
          <a:bodyPr/>
          <a:lstStyle/>
          <a:p>
            <a:r>
              <a:rPr lang="en-US" b="1" dirty="0"/>
              <a:t>IMPLEMENTATION AND MAINTENANCE OF THE WATER RECONCILIATION STRATEGY FOR RICHARDS BAY AND SURROUNDING TOWNS</a:t>
            </a:r>
            <a:b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ZA" b="1" dirty="0"/>
            </a:br>
            <a:r>
              <a:rPr lang="en-ZA" b="1" dirty="0"/>
              <a:t>Strategy Steering Committee Meeting </a:t>
            </a:r>
            <a:br>
              <a:rPr lang="en-ZA" b="1" dirty="0"/>
            </a:br>
            <a:r>
              <a:rPr lang="en-ZA" b="1" dirty="0"/>
              <a:t>(SSC) 5</a:t>
            </a:r>
            <a:br>
              <a:rPr dirty="0"/>
            </a:br>
            <a:br>
              <a:rPr lang="en-ZA" dirty="0"/>
            </a:br>
            <a:r>
              <a:rPr lang="en-ZA" dirty="0"/>
              <a:t>Wednesday, 7 April 2021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84265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077807" cy="1268051"/>
          </a:xfrm>
        </p:spPr>
        <p:txBody>
          <a:bodyPr/>
          <a:lstStyle/>
          <a:p>
            <a:r>
              <a:rPr lang="en-US" b="1" dirty="0"/>
              <a:t>IMPLEMENTATION AND MAINTENANCE OF THE WATER RECONCILIATION STRATEGY FOR RICHARDS BAY AND SURROUNDING TOWNS</a:t>
            </a:r>
            <a:b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ZA" b="1" dirty="0"/>
            </a:br>
            <a:r>
              <a:rPr lang="en-ZA" b="1" dirty="0"/>
              <a:t>Strategy Steering Committee Meeting </a:t>
            </a:r>
            <a:br>
              <a:rPr lang="en-ZA" b="1" dirty="0"/>
            </a:br>
            <a:r>
              <a:rPr lang="en-ZA" b="1" dirty="0"/>
              <a:t>(SSC) 5</a:t>
            </a:r>
            <a:br>
              <a:rPr dirty="0"/>
            </a:br>
            <a:br>
              <a:rPr lang="en-ZA" dirty="0"/>
            </a:br>
            <a:r>
              <a:rPr lang="en-GB" sz="3200" b="1" dirty="0">
                <a:solidFill>
                  <a:schemeClr val="tx1"/>
                </a:solidFill>
              </a:rPr>
              <a:t>Item 6: Draft Updated Recon Strategy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368153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OVERVIEW: TOC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16" y="835269"/>
            <a:ext cx="8247184" cy="53876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Exec Summary</a:t>
            </a:r>
          </a:p>
          <a:p>
            <a:pPr marL="966788" lvl="3" indent="-342900">
              <a:buFont typeface="Arial" panose="020B0604020202020204" pitchFamily="34" charset="0"/>
              <a:buChar char="•"/>
            </a:pPr>
            <a:r>
              <a:rPr lang="en-ZA" dirty="0"/>
              <a:t>For document, “glossy” extended executive summary to be completed as separate deliverable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INTRODUCTION &amp;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SUMMARY CHAPTERS ON INDIVIDUAL TASKS DETAILED IN STAND ALONE TECHNICAL REPORTS</a:t>
            </a:r>
          </a:p>
          <a:p>
            <a:pPr marL="703262" lvl="4" indent="-342900">
              <a:lnSpc>
                <a:spcPct val="150000"/>
              </a:lnSpc>
            </a:pPr>
            <a:r>
              <a:rPr lang="en-ZA" dirty="0"/>
              <a:t>Demographics &amp; water requirements</a:t>
            </a:r>
          </a:p>
          <a:p>
            <a:pPr marL="703262" lvl="4" indent="-342900">
              <a:lnSpc>
                <a:spcPct val="150000"/>
              </a:lnSpc>
            </a:pPr>
            <a:r>
              <a:rPr lang="en-ZA" dirty="0" err="1"/>
              <a:t>WCWDM</a:t>
            </a:r>
            <a:endParaRPr lang="en-ZA" dirty="0"/>
          </a:p>
          <a:p>
            <a:pPr marL="703262" lvl="4" indent="-342900">
              <a:lnSpc>
                <a:spcPct val="150000"/>
              </a:lnSpc>
            </a:pPr>
            <a:r>
              <a:rPr lang="en-ZA" dirty="0"/>
              <a:t>Water Resources Availability</a:t>
            </a:r>
          </a:p>
          <a:p>
            <a:pPr marL="703262" lvl="4" indent="-342900">
              <a:lnSpc>
                <a:spcPct val="150000"/>
              </a:lnSpc>
            </a:pPr>
            <a:endParaRPr lang="en-Z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/>
          </a:p>
          <a:p>
            <a:pPr marL="342900" indent="-342900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46577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OVERVIEW: TOC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16" y="835269"/>
            <a:ext cx="8247184" cy="53876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CURRENT WATER BALANCES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AVAILABLE INTERVENTION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WATER BALANCES INCLUDING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PROPOSED ACTION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WAY FORWARD</a:t>
            </a:r>
          </a:p>
          <a:p>
            <a:pPr marL="703262" lvl="4" indent="-342900">
              <a:lnSpc>
                <a:spcPct val="150000"/>
              </a:lnSpc>
            </a:pPr>
            <a:endParaRPr lang="en-Z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/>
          </a:p>
          <a:p>
            <a:pPr marL="342900" indent="-342900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3171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6B94C-3007-446F-A13E-AC793479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31" y="0"/>
            <a:ext cx="7807569" cy="745263"/>
          </a:xfrm>
        </p:spPr>
        <p:txBody>
          <a:bodyPr/>
          <a:lstStyle/>
          <a:p>
            <a:r>
              <a:rPr lang="en-US" dirty="0"/>
              <a:t>STUDY AREA</a:t>
            </a:r>
            <a:endParaRPr lang="en-ZA" dirty="0"/>
          </a:p>
        </p:txBody>
      </p:sp>
      <p:pic>
        <p:nvPicPr>
          <p:cNvPr id="4" name="Picture 3" descr="locality-map">
            <a:extLst>
              <a:ext uri="{FF2B5EF4-FFF2-40B4-BE49-F238E27FC236}">
                <a16:creationId xmlns:a16="http://schemas.microsoft.com/office/drawing/2014/main" id="{C8443304-2C14-44FE-BDE1-4AD3274F7D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" b="1204"/>
          <a:stretch>
            <a:fillRect/>
          </a:stretch>
        </p:blipFill>
        <p:spPr bwMode="auto">
          <a:xfrm>
            <a:off x="0" y="640474"/>
            <a:ext cx="9144000" cy="62175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76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9399-855D-4F6E-8D5B-B654DB9F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REQUIREMENTS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60E0A-8083-403C-980E-6EC02E8203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5269"/>
            <a:ext cx="4572000" cy="30010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151DD5-5342-4EE0-B24B-7EB550EDBF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28" y="3836276"/>
            <a:ext cx="4950371" cy="3011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3981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9399-855D-4F6E-8D5B-B654DB9F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REQUIREMENTS</a:t>
            </a: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08279-8CE2-4A80-B153-AA437EFA792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5269"/>
            <a:ext cx="8686800" cy="6022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546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POSSIBLE INTERVENTION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16" y="835269"/>
            <a:ext cx="8247184" cy="53876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REDUCE WATER USE</a:t>
            </a:r>
          </a:p>
          <a:p>
            <a:pPr marL="703262" lvl="4" indent="-342900">
              <a:lnSpc>
                <a:spcPct val="150000"/>
              </a:lnSpc>
            </a:pPr>
            <a:r>
              <a:rPr lang="en-ZA" dirty="0" err="1"/>
              <a:t>WCWDM</a:t>
            </a:r>
            <a:r>
              <a:rPr lang="en-ZA" dirty="0"/>
              <a:t>	</a:t>
            </a:r>
          </a:p>
          <a:p>
            <a:pPr marL="703262" lvl="4" indent="-342900">
              <a:lnSpc>
                <a:spcPct val="150000"/>
              </a:lnSpc>
            </a:pPr>
            <a:r>
              <a:rPr lang="en-ZA" dirty="0"/>
              <a:t>Remove alien vegetation</a:t>
            </a:r>
          </a:p>
          <a:p>
            <a:pPr marL="703262" lvl="4" indent="-342900">
              <a:lnSpc>
                <a:spcPct val="150000"/>
              </a:lnSpc>
            </a:pPr>
            <a:r>
              <a:rPr lang="en-ZA" dirty="0"/>
              <a:t>Water Reuse</a:t>
            </a:r>
          </a:p>
          <a:p>
            <a:pPr marL="2233612" lvl="5" indent="-342900">
              <a:lnSpc>
                <a:spcPct val="150000"/>
              </a:lnSpc>
            </a:pPr>
            <a:endParaRPr lang="en-Z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/>
          </a:p>
          <a:p>
            <a:pPr marL="342900" indent="-342900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55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2455-067F-4184-AB7E-4D3C5922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WCWDM</a:t>
            </a:r>
            <a:endParaRPr lang="en-Z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F6412D-C3B8-40EA-97F8-AF8871F8C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979627"/>
              </p:ext>
            </p:extLst>
          </p:nvPr>
        </p:nvGraphicFramePr>
        <p:xfrm>
          <a:off x="457202" y="835269"/>
          <a:ext cx="8229598" cy="4145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432101">
                  <a:extLst>
                    <a:ext uri="{9D8B030D-6E8A-4147-A177-3AD203B41FA5}">
                      <a16:colId xmlns:a16="http://schemas.microsoft.com/office/drawing/2014/main" val="2085487593"/>
                    </a:ext>
                  </a:extLst>
                </a:gridCol>
                <a:gridCol w="1303235">
                  <a:extLst>
                    <a:ext uri="{9D8B030D-6E8A-4147-A177-3AD203B41FA5}">
                      <a16:colId xmlns:a16="http://schemas.microsoft.com/office/drawing/2014/main" val="2805434972"/>
                    </a:ext>
                  </a:extLst>
                </a:gridCol>
                <a:gridCol w="1247131">
                  <a:extLst>
                    <a:ext uri="{9D8B030D-6E8A-4147-A177-3AD203B41FA5}">
                      <a16:colId xmlns:a16="http://schemas.microsoft.com/office/drawing/2014/main" val="1706980194"/>
                    </a:ext>
                  </a:extLst>
                </a:gridCol>
                <a:gridCol w="1247131">
                  <a:extLst>
                    <a:ext uri="{9D8B030D-6E8A-4147-A177-3AD203B41FA5}">
                      <a16:colId xmlns:a16="http://schemas.microsoft.com/office/drawing/2014/main" val="262095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Indicator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Current Value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Realistic Target value 10% Reduction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Optimistic Target Value 20% Reduction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230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System Input volume (million m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/a)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39,15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34.89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32.23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34640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System Input volume (Mℓ / day)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107,19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95.54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88.24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80661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Billed Authorised Consumption (million m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/a)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30,00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24.32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23.89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3033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Unbilled Authorised Consumption (million m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/a)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1,95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4.52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4.47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2065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Water Losses (million m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/a)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7,20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6.06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3.87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01356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Non-revenue Water (million m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/a)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9,15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10.57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8.34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08288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% Non-revenue water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43%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30%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26%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11251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% Water Losses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24%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17%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12%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84889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Input Volume (litres / capita / day)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277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246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228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1380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Input Volume (m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 / household / month)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35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1849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Authorised Consumption (litres / capita / day)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226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204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0528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Authorised Consumption (m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 / household / month)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26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74888752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220705F-EDD7-4BD2-8C35-F86528EA75AB}"/>
              </a:ext>
            </a:extLst>
          </p:cNvPr>
          <p:cNvSpPr txBox="1">
            <a:spLocks/>
          </p:cNvSpPr>
          <p:nvPr/>
        </p:nvSpPr>
        <p:spPr>
          <a:xfrm>
            <a:off x="879230" y="5187523"/>
            <a:ext cx="7807569" cy="745263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1200" cap="all" baseline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 err="1"/>
              <a:t>CoMLM</a:t>
            </a:r>
            <a:r>
              <a:rPr lang="en-ZA" dirty="0"/>
              <a:t>: +- 6 million m</a:t>
            </a:r>
            <a:r>
              <a:rPr lang="en-ZA" baseline="30000" dirty="0"/>
              <a:t>3</a:t>
            </a:r>
            <a:r>
              <a:rPr lang="en-ZA" dirty="0"/>
              <a:t> by 2025</a:t>
            </a:r>
          </a:p>
          <a:p>
            <a:r>
              <a:rPr lang="en-ZA" dirty="0" err="1"/>
              <a:t>Kcdm</a:t>
            </a:r>
            <a:r>
              <a:rPr lang="en-ZA" dirty="0"/>
              <a:t>: +- 0.6 million m</a:t>
            </a:r>
            <a:r>
              <a:rPr lang="en-ZA" baseline="30000" dirty="0"/>
              <a:t>3</a:t>
            </a:r>
            <a:r>
              <a:rPr lang="en-ZA" dirty="0"/>
              <a:t> by 2025</a:t>
            </a:r>
          </a:p>
        </p:txBody>
      </p:sp>
    </p:spTree>
    <p:extLst>
      <p:ext uri="{BB962C8B-B14F-4D97-AF65-F5344CB8AC3E}">
        <p14:creationId xmlns:p14="http://schemas.microsoft.com/office/powerpoint/2010/main" val="342879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2455-067F-4184-AB7E-4D3C5922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alien vegetation</a:t>
            </a: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DEBEED-3058-4240-BB9C-30CDEC89E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167"/>
            <a:ext cx="9144000" cy="417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2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2455-067F-4184-AB7E-4D3C5922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REUSE</a:t>
            </a:r>
            <a:endParaRPr lang="en-Z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10B5DB-0CFC-426A-B1C1-610EF54F9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16" y="835269"/>
            <a:ext cx="7789984" cy="5387608"/>
          </a:xfrm>
        </p:spPr>
        <p:txBody>
          <a:bodyPr/>
          <a:lstStyle/>
          <a:p>
            <a:r>
              <a:rPr lang="en-US" dirty="0" err="1"/>
              <a:t>CoMLM</a:t>
            </a:r>
            <a:r>
              <a:rPr lang="en-US" dirty="0"/>
              <a:t> DRIVEN INTERVENTION</a:t>
            </a:r>
          </a:p>
          <a:p>
            <a:r>
              <a:rPr lang="en-US" dirty="0"/>
              <a:t>ADVANTAGES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TARGET 30 ML/D (11 MILLION 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ONGOING INVESTIGATIONS OF PPP</a:t>
            </a:r>
          </a:p>
          <a:p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BE43B8-5B47-4A7C-87F5-62ADF7857A45}"/>
              </a:ext>
            </a:extLst>
          </p:cNvPr>
          <p:cNvSpPr txBox="1"/>
          <p:nvPr/>
        </p:nvSpPr>
        <p:spPr>
          <a:xfrm>
            <a:off x="896816" y="1926021"/>
            <a:ext cx="8247184" cy="3257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Utilisation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a potential water source previously “lost” by being discharged into the sea at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Alkantstrand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Z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Reduced demand on natural resources by industrial users;</a:t>
            </a:r>
            <a:endParaRPr lang="en-Z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Augmentation of the Municipality’s potable water resources through a source capable of producing a constant reliable output, influenced to a limited extent by drought cycles, as water demand is expected to slightly decrease when water restrictions are implemented.</a:t>
            </a:r>
            <a:endParaRPr lang="en-Z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0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077807" cy="1268051"/>
          </a:xfrm>
        </p:spPr>
        <p:txBody>
          <a:bodyPr/>
          <a:lstStyle/>
          <a:p>
            <a:r>
              <a:rPr lang="en-US" b="1" dirty="0"/>
              <a:t>IMPLEMENTATION AND MAINTENANCE OF THE WATER RECONCILIATION STRATEGY FOR RICHARDS BAY AND SURROUNDING TOWNS</a:t>
            </a:r>
            <a:b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ZA" b="1" dirty="0"/>
            </a:br>
            <a:r>
              <a:rPr lang="en-ZA" b="1" dirty="0"/>
              <a:t>Strategy Steering Committee Meeting </a:t>
            </a:r>
            <a:br>
              <a:rPr lang="en-ZA" b="1" dirty="0"/>
            </a:br>
            <a:r>
              <a:rPr lang="en-ZA" b="1" dirty="0"/>
              <a:t>(SSC) 5</a:t>
            </a:r>
            <a:br>
              <a:rPr dirty="0"/>
            </a:br>
            <a:br>
              <a:rPr lang="en-ZA" dirty="0"/>
            </a:br>
            <a:r>
              <a:rPr lang="en-GB" sz="3200" b="1" dirty="0">
                <a:solidFill>
                  <a:schemeClr val="tx1"/>
                </a:solidFill>
              </a:rPr>
              <a:t>Item 2: Attendance and Apologies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2121431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POSSIBLE INTERVENTION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16" y="835269"/>
            <a:ext cx="8247184" cy="53876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INCREASE WATER SUPPLY</a:t>
            </a:r>
          </a:p>
          <a:p>
            <a:pPr marL="703262" lvl="4" indent="-342900">
              <a:lnSpc>
                <a:spcPct val="150000"/>
              </a:lnSpc>
            </a:pPr>
            <a:r>
              <a:rPr lang="en-ZA" dirty="0"/>
              <a:t>Efficient system operation</a:t>
            </a:r>
          </a:p>
          <a:p>
            <a:pPr marL="703262" lvl="4" indent="-342900">
              <a:lnSpc>
                <a:spcPct val="150000"/>
              </a:lnSpc>
            </a:pPr>
            <a:r>
              <a:rPr lang="en-ZA" dirty="0"/>
              <a:t>Implement Operating Rules</a:t>
            </a:r>
          </a:p>
          <a:p>
            <a:pPr marL="703262" lvl="4" indent="-342900">
              <a:lnSpc>
                <a:spcPct val="150000"/>
              </a:lnSpc>
            </a:pPr>
            <a:r>
              <a:rPr lang="en-ZA" dirty="0"/>
              <a:t>Transfers from neighbouring catchments</a:t>
            </a:r>
          </a:p>
          <a:p>
            <a:pPr marL="703262" lvl="4" indent="-342900">
              <a:lnSpc>
                <a:spcPct val="150000"/>
              </a:lnSpc>
            </a:pPr>
            <a:r>
              <a:rPr lang="en-ZA" dirty="0"/>
              <a:t>New Dam Construction </a:t>
            </a:r>
          </a:p>
          <a:p>
            <a:pPr marL="703262" lvl="4" indent="-342900">
              <a:lnSpc>
                <a:spcPct val="150000"/>
              </a:lnSpc>
            </a:pPr>
            <a:r>
              <a:rPr lang="en-ZA" dirty="0"/>
              <a:t>Existing Dam Raising</a:t>
            </a:r>
          </a:p>
          <a:p>
            <a:pPr marL="2233612" lvl="5" indent="-342900">
              <a:lnSpc>
                <a:spcPct val="150000"/>
              </a:lnSpc>
            </a:pPr>
            <a:endParaRPr lang="en-Z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/>
          </a:p>
          <a:p>
            <a:pPr marL="342900" indent="-342900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5695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CFB5-3534-4B90-AE2B-67DFE476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SYSTEM OPERATION</a:t>
            </a:r>
            <a:endParaRPr lang="en-Z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006D7A-A9AC-4AB0-8308-D9BCE78E6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16" y="635572"/>
            <a:ext cx="7789984" cy="5387608"/>
          </a:xfrm>
        </p:spPr>
        <p:txBody>
          <a:bodyPr/>
          <a:lstStyle/>
          <a:p>
            <a:r>
              <a:rPr lang="en-US" dirty="0"/>
              <a:t>REAL TIME OPERATIONS TO DETERMINE RELEASES FROM GOEDERTROUW DAM</a:t>
            </a:r>
          </a:p>
          <a:p>
            <a:r>
              <a:rPr lang="en-US" dirty="0"/>
              <a:t>MAXIMUM USE FROM LAKE MZINGAZI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78237-E9A7-4EB1-9AC6-22030BB4D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1709"/>
            <a:ext cx="9144000" cy="444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32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80E5B-2ADB-4AF9-8D88-F244E001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TRANSFERS FROM THUKELA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54B53-D8F6-48C6-AC7A-A42D672F7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EXISTING TRANSFER AND COMPLETE UPGRADE (1.2 M</a:t>
            </a:r>
            <a:r>
              <a:rPr lang="en-US" baseline="30000" dirty="0"/>
              <a:t>3</a:t>
            </a:r>
            <a:r>
              <a:rPr lang="en-US" dirty="0"/>
              <a:t>/S TO 2.4 M</a:t>
            </a:r>
            <a:r>
              <a:rPr lang="en-US" baseline="30000" dirty="0"/>
              <a:t>3</a:t>
            </a:r>
            <a:r>
              <a:rPr lang="en-US" dirty="0"/>
              <a:t>/S)</a:t>
            </a: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971DF3-2709-420E-8989-DDCEF4C56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79" y="2017073"/>
            <a:ext cx="7662041" cy="484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76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80E5B-2ADB-4AF9-8D88-F244E001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dam construction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54B53-D8F6-48C6-AC7A-A42D672F7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Nseleni</a:t>
            </a:r>
            <a:r>
              <a:rPr lang="en-US" dirty="0"/>
              <a:t> river</a:t>
            </a:r>
          </a:p>
          <a:p>
            <a:r>
              <a:rPr lang="en-US" dirty="0"/>
              <a:t>55 million m</a:t>
            </a:r>
            <a:r>
              <a:rPr lang="en-US" baseline="30000" dirty="0"/>
              <a:t>3</a:t>
            </a:r>
            <a:r>
              <a:rPr lang="en-US" dirty="0"/>
              <a:t> storage</a:t>
            </a:r>
          </a:p>
          <a:p>
            <a:r>
              <a:rPr lang="en-US" dirty="0"/>
              <a:t>12 million m</a:t>
            </a:r>
            <a:r>
              <a:rPr lang="en-US" baseline="30000" dirty="0"/>
              <a:t>3</a:t>
            </a:r>
            <a:r>
              <a:rPr lang="en-US" dirty="0"/>
              <a:t>/a  yield</a:t>
            </a:r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7A0FD4-EA10-4C94-A57C-097D6DB7D2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2833370"/>
            <a:ext cx="5760720" cy="4024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602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80E5B-2ADB-4AF9-8D88-F244E001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dam raising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54B53-D8F6-48C6-AC7A-A42D672F7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Goedertrouw</a:t>
            </a:r>
            <a:r>
              <a:rPr lang="en-US" dirty="0"/>
              <a:t> dam</a:t>
            </a:r>
          </a:p>
          <a:p>
            <a:r>
              <a:rPr lang="en-US" dirty="0"/>
              <a:t>2.8m</a:t>
            </a:r>
          </a:p>
          <a:p>
            <a:r>
              <a:rPr lang="en-US" dirty="0"/>
              <a:t>12 million m</a:t>
            </a:r>
            <a:r>
              <a:rPr lang="en-US" baseline="30000" dirty="0"/>
              <a:t>3</a:t>
            </a:r>
            <a:r>
              <a:rPr lang="en-US" dirty="0"/>
              <a:t>/a additional yield</a:t>
            </a:r>
            <a:endParaRPr lang="en-ZA" dirty="0"/>
          </a:p>
        </p:txBody>
      </p:sp>
      <p:pic>
        <p:nvPicPr>
          <p:cNvPr id="2050" name="Picture 2" descr="Dams in General – SANCOLD">
            <a:extLst>
              <a:ext uri="{FF2B5EF4-FFF2-40B4-BE49-F238E27FC236}">
                <a16:creationId xmlns:a16="http://schemas.microsoft.com/office/drawing/2014/main" id="{FE5D3012-55AF-4B67-9D17-12E53671A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66" y="2638572"/>
            <a:ext cx="5623034" cy="42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87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PREVIOUS OPTIONS 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16" y="835269"/>
            <a:ext cx="8247184" cy="53876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DESALINATION OF SEAWATER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LOWER THUKELA PIPELINE 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UMFOLOZI OFF CHANNEL STORAGE DAM</a:t>
            </a:r>
          </a:p>
          <a:p>
            <a:pPr marL="2233612" lvl="5" indent="-342900">
              <a:lnSpc>
                <a:spcPct val="150000"/>
              </a:lnSpc>
            </a:pPr>
            <a:endParaRPr lang="en-Z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/>
          </a:p>
          <a:p>
            <a:pPr marL="342900" indent="-342900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1388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WATER BALANCES</a:t>
            </a:r>
          </a:p>
        </p:txBody>
      </p:sp>
      <p:pic>
        <p:nvPicPr>
          <p:cNvPr id="4" name="Picture 3" descr="locality-map">
            <a:extLst>
              <a:ext uri="{FF2B5EF4-FFF2-40B4-BE49-F238E27FC236}">
                <a16:creationId xmlns:a16="http://schemas.microsoft.com/office/drawing/2014/main" id="{F2EE3C93-83F0-42BC-9E83-D58E0D5262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" b="1204"/>
          <a:stretch>
            <a:fillRect/>
          </a:stretch>
        </p:blipFill>
        <p:spPr bwMode="auto">
          <a:xfrm>
            <a:off x="0" y="714046"/>
            <a:ext cx="9144000" cy="61439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75A510B-AFF4-4276-B8C6-385E978FFC19}"/>
              </a:ext>
            </a:extLst>
          </p:cNvPr>
          <p:cNvSpPr/>
          <p:nvPr/>
        </p:nvSpPr>
        <p:spPr>
          <a:xfrm>
            <a:off x="1103586" y="2259724"/>
            <a:ext cx="7285351" cy="2522483"/>
          </a:xfrm>
          <a:custGeom>
            <a:avLst/>
            <a:gdLst>
              <a:gd name="connsiteX0" fmla="*/ 7283669 w 7285351"/>
              <a:gd name="connsiteY0" fmla="*/ 599090 h 2522483"/>
              <a:gd name="connsiteX1" fmla="*/ 7262648 w 7285351"/>
              <a:gd name="connsiteY1" fmla="*/ 378373 h 2522483"/>
              <a:gd name="connsiteX2" fmla="*/ 7241628 w 7285351"/>
              <a:gd name="connsiteY2" fmla="*/ 346842 h 2522483"/>
              <a:gd name="connsiteX3" fmla="*/ 7210097 w 7285351"/>
              <a:gd name="connsiteY3" fmla="*/ 283779 h 2522483"/>
              <a:gd name="connsiteX4" fmla="*/ 7115504 w 7285351"/>
              <a:gd name="connsiteY4" fmla="*/ 210207 h 2522483"/>
              <a:gd name="connsiteX5" fmla="*/ 7073462 w 7285351"/>
              <a:gd name="connsiteY5" fmla="*/ 178676 h 2522483"/>
              <a:gd name="connsiteX6" fmla="*/ 7020911 w 7285351"/>
              <a:gd name="connsiteY6" fmla="*/ 157655 h 2522483"/>
              <a:gd name="connsiteX7" fmla="*/ 6915807 w 7285351"/>
              <a:gd name="connsiteY7" fmla="*/ 126124 h 2522483"/>
              <a:gd name="connsiteX8" fmla="*/ 6863255 w 7285351"/>
              <a:gd name="connsiteY8" fmla="*/ 115614 h 2522483"/>
              <a:gd name="connsiteX9" fmla="*/ 6800193 w 7285351"/>
              <a:gd name="connsiteY9" fmla="*/ 94593 h 2522483"/>
              <a:gd name="connsiteX10" fmla="*/ 6737131 w 7285351"/>
              <a:gd name="connsiteY10" fmla="*/ 73573 h 2522483"/>
              <a:gd name="connsiteX11" fmla="*/ 6705600 w 7285351"/>
              <a:gd name="connsiteY11" fmla="*/ 63062 h 2522483"/>
              <a:gd name="connsiteX12" fmla="*/ 6611007 w 7285351"/>
              <a:gd name="connsiteY12" fmla="*/ 42042 h 2522483"/>
              <a:gd name="connsiteX13" fmla="*/ 6526924 w 7285351"/>
              <a:gd name="connsiteY13" fmla="*/ 21021 h 2522483"/>
              <a:gd name="connsiteX14" fmla="*/ 6453352 w 7285351"/>
              <a:gd name="connsiteY14" fmla="*/ 0 h 2522483"/>
              <a:gd name="connsiteX15" fmla="*/ 6074980 w 7285351"/>
              <a:gd name="connsiteY15" fmla="*/ 10510 h 2522483"/>
              <a:gd name="connsiteX16" fmla="*/ 6011917 w 7285351"/>
              <a:gd name="connsiteY16" fmla="*/ 31531 h 2522483"/>
              <a:gd name="connsiteX17" fmla="*/ 5843752 w 7285351"/>
              <a:gd name="connsiteY17" fmla="*/ 63062 h 2522483"/>
              <a:gd name="connsiteX18" fmla="*/ 5812221 w 7285351"/>
              <a:gd name="connsiteY18" fmla="*/ 73573 h 2522483"/>
              <a:gd name="connsiteX19" fmla="*/ 5728138 w 7285351"/>
              <a:gd name="connsiteY19" fmla="*/ 94593 h 2522483"/>
              <a:gd name="connsiteX20" fmla="*/ 5696607 w 7285351"/>
              <a:gd name="connsiteY20" fmla="*/ 105104 h 2522483"/>
              <a:gd name="connsiteX21" fmla="*/ 5644055 w 7285351"/>
              <a:gd name="connsiteY21" fmla="*/ 115614 h 2522483"/>
              <a:gd name="connsiteX22" fmla="*/ 5538952 w 7285351"/>
              <a:gd name="connsiteY22" fmla="*/ 147145 h 2522483"/>
              <a:gd name="connsiteX23" fmla="*/ 5475890 w 7285351"/>
              <a:gd name="connsiteY23" fmla="*/ 157655 h 2522483"/>
              <a:gd name="connsiteX24" fmla="*/ 5433848 w 7285351"/>
              <a:gd name="connsiteY24" fmla="*/ 168166 h 2522483"/>
              <a:gd name="connsiteX25" fmla="*/ 5328745 w 7285351"/>
              <a:gd name="connsiteY25" fmla="*/ 189186 h 2522483"/>
              <a:gd name="connsiteX26" fmla="*/ 5255173 w 7285351"/>
              <a:gd name="connsiteY26" fmla="*/ 210207 h 2522483"/>
              <a:gd name="connsiteX27" fmla="*/ 5160580 w 7285351"/>
              <a:gd name="connsiteY27" fmla="*/ 231228 h 2522483"/>
              <a:gd name="connsiteX28" fmla="*/ 5129048 w 7285351"/>
              <a:gd name="connsiteY28" fmla="*/ 241738 h 2522483"/>
              <a:gd name="connsiteX29" fmla="*/ 5076497 w 7285351"/>
              <a:gd name="connsiteY29" fmla="*/ 252248 h 2522483"/>
              <a:gd name="connsiteX30" fmla="*/ 5044966 w 7285351"/>
              <a:gd name="connsiteY30" fmla="*/ 262759 h 2522483"/>
              <a:gd name="connsiteX31" fmla="*/ 4950373 w 7285351"/>
              <a:gd name="connsiteY31" fmla="*/ 283779 h 2522483"/>
              <a:gd name="connsiteX32" fmla="*/ 4845269 w 7285351"/>
              <a:gd name="connsiteY32" fmla="*/ 315310 h 2522483"/>
              <a:gd name="connsiteX33" fmla="*/ 4771697 w 7285351"/>
              <a:gd name="connsiteY33" fmla="*/ 346842 h 2522483"/>
              <a:gd name="connsiteX34" fmla="*/ 4719145 w 7285351"/>
              <a:gd name="connsiteY34" fmla="*/ 357352 h 2522483"/>
              <a:gd name="connsiteX35" fmla="*/ 4687614 w 7285351"/>
              <a:gd name="connsiteY35" fmla="*/ 378373 h 2522483"/>
              <a:gd name="connsiteX36" fmla="*/ 4593021 w 7285351"/>
              <a:gd name="connsiteY36" fmla="*/ 399393 h 2522483"/>
              <a:gd name="connsiteX37" fmla="*/ 4550980 w 7285351"/>
              <a:gd name="connsiteY37" fmla="*/ 420414 h 2522483"/>
              <a:gd name="connsiteX38" fmla="*/ 4435366 w 7285351"/>
              <a:gd name="connsiteY38" fmla="*/ 451945 h 2522483"/>
              <a:gd name="connsiteX39" fmla="*/ 4403835 w 7285351"/>
              <a:gd name="connsiteY39" fmla="*/ 462455 h 2522483"/>
              <a:gd name="connsiteX40" fmla="*/ 4309242 w 7285351"/>
              <a:gd name="connsiteY40" fmla="*/ 525517 h 2522483"/>
              <a:gd name="connsiteX41" fmla="*/ 4277711 w 7285351"/>
              <a:gd name="connsiteY41" fmla="*/ 546538 h 2522483"/>
              <a:gd name="connsiteX42" fmla="*/ 4214648 w 7285351"/>
              <a:gd name="connsiteY42" fmla="*/ 567559 h 2522483"/>
              <a:gd name="connsiteX43" fmla="*/ 4130566 w 7285351"/>
              <a:gd name="connsiteY43" fmla="*/ 588579 h 2522483"/>
              <a:gd name="connsiteX44" fmla="*/ 4099035 w 7285351"/>
              <a:gd name="connsiteY44" fmla="*/ 609600 h 2522483"/>
              <a:gd name="connsiteX45" fmla="*/ 4025462 w 7285351"/>
              <a:gd name="connsiteY45" fmla="*/ 630621 h 2522483"/>
              <a:gd name="connsiteX46" fmla="*/ 3962400 w 7285351"/>
              <a:gd name="connsiteY46" fmla="*/ 662152 h 2522483"/>
              <a:gd name="connsiteX47" fmla="*/ 3867807 w 7285351"/>
              <a:gd name="connsiteY47" fmla="*/ 704193 h 2522483"/>
              <a:gd name="connsiteX48" fmla="*/ 3825766 w 7285351"/>
              <a:gd name="connsiteY48" fmla="*/ 725214 h 2522483"/>
              <a:gd name="connsiteX49" fmla="*/ 3752193 w 7285351"/>
              <a:gd name="connsiteY49" fmla="*/ 746235 h 2522483"/>
              <a:gd name="connsiteX50" fmla="*/ 3720662 w 7285351"/>
              <a:gd name="connsiteY50" fmla="*/ 756745 h 2522483"/>
              <a:gd name="connsiteX51" fmla="*/ 3636580 w 7285351"/>
              <a:gd name="connsiteY51" fmla="*/ 767255 h 2522483"/>
              <a:gd name="connsiteX52" fmla="*/ 3563007 w 7285351"/>
              <a:gd name="connsiteY52" fmla="*/ 777766 h 2522483"/>
              <a:gd name="connsiteX53" fmla="*/ 2554014 w 7285351"/>
              <a:gd name="connsiteY53" fmla="*/ 767255 h 2522483"/>
              <a:gd name="connsiteX54" fmla="*/ 2490952 w 7285351"/>
              <a:gd name="connsiteY54" fmla="*/ 746235 h 2522483"/>
              <a:gd name="connsiteX55" fmla="*/ 2417380 w 7285351"/>
              <a:gd name="connsiteY55" fmla="*/ 735724 h 2522483"/>
              <a:gd name="connsiteX56" fmla="*/ 2343807 w 7285351"/>
              <a:gd name="connsiteY56" fmla="*/ 714704 h 2522483"/>
              <a:gd name="connsiteX57" fmla="*/ 2301766 w 7285351"/>
              <a:gd name="connsiteY57" fmla="*/ 704193 h 2522483"/>
              <a:gd name="connsiteX58" fmla="*/ 2270235 w 7285351"/>
              <a:gd name="connsiteY58" fmla="*/ 693683 h 2522483"/>
              <a:gd name="connsiteX59" fmla="*/ 2165131 w 7285351"/>
              <a:gd name="connsiteY59" fmla="*/ 672662 h 2522483"/>
              <a:gd name="connsiteX60" fmla="*/ 2112580 w 7285351"/>
              <a:gd name="connsiteY60" fmla="*/ 662152 h 2522483"/>
              <a:gd name="connsiteX61" fmla="*/ 1975945 w 7285351"/>
              <a:gd name="connsiteY61" fmla="*/ 651642 h 2522483"/>
              <a:gd name="connsiteX62" fmla="*/ 1933904 w 7285351"/>
              <a:gd name="connsiteY62" fmla="*/ 641131 h 2522483"/>
              <a:gd name="connsiteX63" fmla="*/ 1797269 w 7285351"/>
              <a:gd name="connsiteY63" fmla="*/ 620110 h 2522483"/>
              <a:gd name="connsiteX64" fmla="*/ 1744717 w 7285351"/>
              <a:gd name="connsiteY64" fmla="*/ 609600 h 2522483"/>
              <a:gd name="connsiteX65" fmla="*/ 777766 w 7285351"/>
              <a:gd name="connsiteY65" fmla="*/ 620110 h 2522483"/>
              <a:gd name="connsiteX66" fmla="*/ 651642 w 7285351"/>
              <a:gd name="connsiteY66" fmla="*/ 651642 h 2522483"/>
              <a:gd name="connsiteX67" fmla="*/ 609600 w 7285351"/>
              <a:gd name="connsiteY67" fmla="*/ 662152 h 2522483"/>
              <a:gd name="connsiteX68" fmla="*/ 567559 w 7285351"/>
              <a:gd name="connsiteY68" fmla="*/ 683173 h 2522483"/>
              <a:gd name="connsiteX69" fmla="*/ 483476 w 7285351"/>
              <a:gd name="connsiteY69" fmla="*/ 704193 h 2522483"/>
              <a:gd name="connsiteX70" fmla="*/ 399393 w 7285351"/>
              <a:gd name="connsiteY70" fmla="*/ 746235 h 2522483"/>
              <a:gd name="connsiteX71" fmla="*/ 294290 w 7285351"/>
              <a:gd name="connsiteY71" fmla="*/ 819807 h 2522483"/>
              <a:gd name="connsiteX72" fmla="*/ 252248 w 7285351"/>
              <a:gd name="connsiteY72" fmla="*/ 840828 h 2522483"/>
              <a:gd name="connsiteX73" fmla="*/ 189186 w 7285351"/>
              <a:gd name="connsiteY73" fmla="*/ 914400 h 2522483"/>
              <a:gd name="connsiteX74" fmla="*/ 136635 w 7285351"/>
              <a:gd name="connsiteY74" fmla="*/ 998483 h 2522483"/>
              <a:gd name="connsiteX75" fmla="*/ 115614 w 7285351"/>
              <a:gd name="connsiteY75" fmla="*/ 1051035 h 2522483"/>
              <a:gd name="connsiteX76" fmla="*/ 73573 w 7285351"/>
              <a:gd name="connsiteY76" fmla="*/ 1093076 h 2522483"/>
              <a:gd name="connsiteX77" fmla="*/ 42042 w 7285351"/>
              <a:gd name="connsiteY77" fmla="*/ 1156138 h 2522483"/>
              <a:gd name="connsiteX78" fmla="*/ 21021 w 7285351"/>
              <a:gd name="connsiteY78" fmla="*/ 1229710 h 2522483"/>
              <a:gd name="connsiteX79" fmla="*/ 0 w 7285351"/>
              <a:gd name="connsiteY79" fmla="*/ 1271752 h 2522483"/>
              <a:gd name="connsiteX80" fmla="*/ 10511 w 7285351"/>
              <a:gd name="connsiteY80" fmla="*/ 1524000 h 2522483"/>
              <a:gd name="connsiteX81" fmla="*/ 21021 w 7285351"/>
              <a:gd name="connsiteY81" fmla="*/ 1555531 h 2522483"/>
              <a:gd name="connsiteX82" fmla="*/ 52552 w 7285351"/>
              <a:gd name="connsiteY82" fmla="*/ 1566042 h 2522483"/>
              <a:gd name="connsiteX83" fmla="*/ 73573 w 7285351"/>
              <a:gd name="connsiteY83" fmla="*/ 1629104 h 2522483"/>
              <a:gd name="connsiteX84" fmla="*/ 136635 w 7285351"/>
              <a:gd name="connsiteY84" fmla="*/ 1681655 h 2522483"/>
              <a:gd name="connsiteX85" fmla="*/ 199697 w 7285351"/>
              <a:gd name="connsiteY85" fmla="*/ 1713186 h 2522483"/>
              <a:gd name="connsiteX86" fmla="*/ 241738 w 7285351"/>
              <a:gd name="connsiteY86" fmla="*/ 1744717 h 2522483"/>
              <a:gd name="connsiteX87" fmla="*/ 273269 w 7285351"/>
              <a:gd name="connsiteY87" fmla="*/ 1755228 h 2522483"/>
              <a:gd name="connsiteX88" fmla="*/ 336331 w 7285351"/>
              <a:gd name="connsiteY88" fmla="*/ 1797269 h 2522483"/>
              <a:gd name="connsiteX89" fmla="*/ 409904 w 7285351"/>
              <a:gd name="connsiteY89" fmla="*/ 1818290 h 2522483"/>
              <a:gd name="connsiteX90" fmla="*/ 441435 w 7285351"/>
              <a:gd name="connsiteY90" fmla="*/ 1828800 h 2522483"/>
              <a:gd name="connsiteX91" fmla="*/ 483476 w 7285351"/>
              <a:gd name="connsiteY91" fmla="*/ 1839310 h 2522483"/>
              <a:gd name="connsiteX92" fmla="*/ 578069 w 7285351"/>
              <a:gd name="connsiteY92" fmla="*/ 1870842 h 2522483"/>
              <a:gd name="connsiteX93" fmla="*/ 609600 w 7285351"/>
              <a:gd name="connsiteY93" fmla="*/ 1881352 h 2522483"/>
              <a:gd name="connsiteX94" fmla="*/ 641131 w 7285351"/>
              <a:gd name="connsiteY94" fmla="*/ 1891862 h 2522483"/>
              <a:gd name="connsiteX95" fmla="*/ 1618593 w 7285351"/>
              <a:gd name="connsiteY95" fmla="*/ 1881352 h 2522483"/>
              <a:gd name="connsiteX96" fmla="*/ 1650124 w 7285351"/>
              <a:gd name="connsiteY96" fmla="*/ 1870842 h 2522483"/>
              <a:gd name="connsiteX97" fmla="*/ 1692166 w 7285351"/>
              <a:gd name="connsiteY97" fmla="*/ 1860331 h 2522483"/>
              <a:gd name="connsiteX98" fmla="*/ 1744717 w 7285351"/>
              <a:gd name="connsiteY98" fmla="*/ 1870842 h 2522483"/>
              <a:gd name="connsiteX99" fmla="*/ 1765738 w 7285351"/>
              <a:gd name="connsiteY99" fmla="*/ 1902373 h 2522483"/>
              <a:gd name="connsiteX100" fmla="*/ 1797269 w 7285351"/>
              <a:gd name="connsiteY100" fmla="*/ 1912883 h 2522483"/>
              <a:gd name="connsiteX101" fmla="*/ 2039007 w 7285351"/>
              <a:gd name="connsiteY101" fmla="*/ 1902373 h 2522483"/>
              <a:gd name="connsiteX102" fmla="*/ 2091559 w 7285351"/>
              <a:gd name="connsiteY102" fmla="*/ 1891862 h 2522483"/>
              <a:gd name="connsiteX103" fmla="*/ 2186152 w 7285351"/>
              <a:gd name="connsiteY103" fmla="*/ 1860331 h 2522483"/>
              <a:gd name="connsiteX104" fmla="*/ 2217683 w 7285351"/>
              <a:gd name="connsiteY104" fmla="*/ 1849821 h 2522483"/>
              <a:gd name="connsiteX105" fmla="*/ 2322786 w 7285351"/>
              <a:gd name="connsiteY105" fmla="*/ 1839310 h 2522483"/>
              <a:gd name="connsiteX106" fmla="*/ 3048000 w 7285351"/>
              <a:gd name="connsiteY106" fmla="*/ 1839310 h 2522483"/>
              <a:gd name="connsiteX107" fmla="*/ 3079531 w 7285351"/>
              <a:gd name="connsiteY107" fmla="*/ 1849821 h 2522483"/>
              <a:gd name="connsiteX108" fmla="*/ 3121573 w 7285351"/>
              <a:gd name="connsiteY108" fmla="*/ 1860331 h 2522483"/>
              <a:gd name="connsiteX109" fmla="*/ 3163614 w 7285351"/>
              <a:gd name="connsiteY109" fmla="*/ 1881352 h 2522483"/>
              <a:gd name="connsiteX110" fmla="*/ 3195145 w 7285351"/>
              <a:gd name="connsiteY110" fmla="*/ 1902373 h 2522483"/>
              <a:gd name="connsiteX111" fmla="*/ 3226676 w 7285351"/>
              <a:gd name="connsiteY111" fmla="*/ 1912883 h 2522483"/>
              <a:gd name="connsiteX112" fmla="*/ 3310759 w 7285351"/>
              <a:gd name="connsiteY112" fmla="*/ 1933904 h 2522483"/>
              <a:gd name="connsiteX113" fmla="*/ 3363311 w 7285351"/>
              <a:gd name="connsiteY113" fmla="*/ 1954924 h 2522483"/>
              <a:gd name="connsiteX114" fmla="*/ 3510455 w 7285351"/>
              <a:gd name="connsiteY114" fmla="*/ 1986455 h 2522483"/>
              <a:gd name="connsiteX115" fmla="*/ 3573517 w 7285351"/>
              <a:gd name="connsiteY115" fmla="*/ 2017986 h 2522483"/>
              <a:gd name="connsiteX116" fmla="*/ 3605048 w 7285351"/>
              <a:gd name="connsiteY116" fmla="*/ 2049517 h 2522483"/>
              <a:gd name="connsiteX117" fmla="*/ 3668111 w 7285351"/>
              <a:gd name="connsiteY117" fmla="*/ 2070538 h 2522483"/>
              <a:gd name="connsiteX118" fmla="*/ 3699642 w 7285351"/>
              <a:gd name="connsiteY118" fmla="*/ 2091559 h 2522483"/>
              <a:gd name="connsiteX119" fmla="*/ 3773214 w 7285351"/>
              <a:gd name="connsiteY119" fmla="*/ 2112579 h 2522483"/>
              <a:gd name="connsiteX120" fmla="*/ 3836276 w 7285351"/>
              <a:gd name="connsiteY120" fmla="*/ 2133600 h 2522483"/>
              <a:gd name="connsiteX121" fmla="*/ 3909848 w 7285351"/>
              <a:gd name="connsiteY121" fmla="*/ 2165131 h 2522483"/>
              <a:gd name="connsiteX122" fmla="*/ 3972911 w 7285351"/>
              <a:gd name="connsiteY122" fmla="*/ 2207173 h 2522483"/>
              <a:gd name="connsiteX123" fmla="*/ 3993931 w 7285351"/>
              <a:gd name="connsiteY123" fmla="*/ 2238704 h 2522483"/>
              <a:gd name="connsiteX124" fmla="*/ 4025462 w 7285351"/>
              <a:gd name="connsiteY124" fmla="*/ 2249214 h 2522483"/>
              <a:gd name="connsiteX125" fmla="*/ 4088524 w 7285351"/>
              <a:gd name="connsiteY125" fmla="*/ 2291255 h 2522483"/>
              <a:gd name="connsiteX126" fmla="*/ 4162097 w 7285351"/>
              <a:gd name="connsiteY126" fmla="*/ 2333297 h 2522483"/>
              <a:gd name="connsiteX127" fmla="*/ 4225159 w 7285351"/>
              <a:gd name="connsiteY127" fmla="*/ 2375338 h 2522483"/>
              <a:gd name="connsiteX128" fmla="*/ 4330262 w 7285351"/>
              <a:gd name="connsiteY128" fmla="*/ 2406869 h 2522483"/>
              <a:gd name="connsiteX129" fmla="*/ 4361793 w 7285351"/>
              <a:gd name="connsiteY129" fmla="*/ 2417379 h 2522483"/>
              <a:gd name="connsiteX130" fmla="*/ 4403835 w 7285351"/>
              <a:gd name="connsiteY130" fmla="*/ 2427890 h 2522483"/>
              <a:gd name="connsiteX131" fmla="*/ 4477407 w 7285351"/>
              <a:gd name="connsiteY131" fmla="*/ 2448910 h 2522483"/>
              <a:gd name="connsiteX132" fmla="*/ 4508938 w 7285351"/>
              <a:gd name="connsiteY132" fmla="*/ 2469931 h 2522483"/>
              <a:gd name="connsiteX133" fmla="*/ 4550980 w 7285351"/>
              <a:gd name="connsiteY133" fmla="*/ 2480442 h 2522483"/>
              <a:gd name="connsiteX134" fmla="*/ 4614042 w 7285351"/>
              <a:gd name="connsiteY134" fmla="*/ 2501462 h 2522483"/>
              <a:gd name="connsiteX135" fmla="*/ 4708635 w 7285351"/>
              <a:gd name="connsiteY135" fmla="*/ 2522483 h 2522483"/>
              <a:gd name="connsiteX136" fmla="*/ 4918842 w 7285351"/>
              <a:gd name="connsiteY136" fmla="*/ 2511973 h 2522483"/>
              <a:gd name="connsiteX137" fmla="*/ 5034455 w 7285351"/>
              <a:gd name="connsiteY137" fmla="*/ 2480442 h 2522483"/>
              <a:gd name="connsiteX138" fmla="*/ 5108028 w 7285351"/>
              <a:gd name="connsiteY138" fmla="*/ 2459421 h 2522483"/>
              <a:gd name="connsiteX139" fmla="*/ 5139559 w 7285351"/>
              <a:gd name="connsiteY139" fmla="*/ 2438400 h 2522483"/>
              <a:gd name="connsiteX140" fmla="*/ 5213131 w 7285351"/>
              <a:gd name="connsiteY140" fmla="*/ 2417379 h 2522483"/>
              <a:gd name="connsiteX141" fmla="*/ 5244662 w 7285351"/>
              <a:gd name="connsiteY141" fmla="*/ 2406869 h 2522483"/>
              <a:gd name="connsiteX142" fmla="*/ 5307724 w 7285351"/>
              <a:gd name="connsiteY142" fmla="*/ 2364828 h 2522483"/>
              <a:gd name="connsiteX143" fmla="*/ 5381297 w 7285351"/>
              <a:gd name="connsiteY143" fmla="*/ 2343807 h 2522483"/>
              <a:gd name="connsiteX144" fmla="*/ 5475890 w 7285351"/>
              <a:gd name="connsiteY144" fmla="*/ 2280745 h 2522483"/>
              <a:gd name="connsiteX145" fmla="*/ 5507421 w 7285351"/>
              <a:gd name="connsiteY145" fmla="*/ 2259724 h 2522483"/>
              <a:gd name="connsiteX146" fmla="*/ 5538952 w 7285351"/>
              <a:gd name="connsiteY146" fmla="*/ 2249214 h 2522483"/>
              <a:gd name="connsiteX147" fmla="*/ 5570483 w 7285351"/>
              <a:gd name="connsiteY147" fmla="*/ 2228193 h 2522483"/>
              <a:gd name="connsiteX148" fmla="*/ 5602014 w 7285351"/>
              <a:gd name="connsiteY148" fmla="*/ 2196662 h 2522483"/>
              <a:gd name="connsiteX149" fmla="*/ 5644055 w 7285351"/>
              <a:gd name="connsiteY149" fmla="*/ 2175642 h 2522483"/>
              <a:gd name="connsiteX150" fmla="*/ 5707117 w 7285351"/>
              <a:gd name="connsiteY150" fmla="*/ 2133600 h 2522483"/>
              <a:gd name="connsiteX151" fmla="*/ 5738648 w 7285351"/>
              <a:gd name="connsiteY151" fmla="*/ 2112579 h 2522483"/>
              <a:gd name="connsiteX152" fmla="*/ 5812221 w 7285351"/>
              <a:gd name="connsiteY152" fmla="*/ 2060028 h 2522483"/>
              <a:gd name="connsiteX153" fmla="*/ 5843752 w 7285351"/>
              <a:gd name="connsiteY153" fmla="*/ 2049517 h 2522483"/>
              <a:gd name="connsiteX154" fmla="*/ 5938345 w 7285351"/>
              <a:gd name="connsiteY154" fmla="*/ 1965435 h 2522483"/>
              <a:gd name="connsiteX155" fmla="*/ 5980386 w 7285351"/>
              <a:gd name="connsiteY155" fmla="*/ 1933904 h 2522483"/>
              <a:gd name="connsiteX156" fmla="*/ 6022428 w 7285351"/>
              <a:gd name="connsiteY156" fmla="*/ 1923393 h 2522483"/>
              <a:gd name="connsiteX157" fmla="*/ 6085490 w 7285351"/>
              <a:gd name="connsiteY157" fmla="*/ 1881352 h 2522483"/>
              <a:gd name="connsiteX158" fmla="*/ 6117021 w 7285351"/>
              <a:gd name="connsiteY158" fmla="*/ 1860331 h 2522483"/>
              <a:gd name="connsiteX159" fmla="*/ 6159062 w 7285351"/>
              <a:gd name="connsiteY159" fmla="*/ 1828800 h 2522483"/>
              <a:gd name="connsiteX160" fmla="*/ 6211614 w 7285351"/>
              <a:gd name="connsiteY160" fmla="*/ 1786759 h 2522483"/>
              <a:gd name="connsiteX161" fmla="*/ 6253655 w 7285351"/>
              <a:gd name="connsiteY161" fmla="*/ 1744717 h 2522483"/>
              <a:gd name="connsiteX162" fmla="*/ 6274676 w 7285351"/>
              <a:gd name="connsiteY162" fmla="*/ 1713186 h 2522483"/>
              <a:gd name="connsiteX163" fmla="*/ 6337738 w 7285351"/>
              <a:gd name="connsiteY163" fmla="*/ 1629104 h 2522483"/>
              <a:gd name="connsiteX164" fmla="*/ 6390290 w 7285351"/>
              <a:gd name="connsiteY164" fmla="*/ 1545021 h 2522483"/>
              <a:gd name="connsiteX165" fmla="*/ 6421821 w 7285351"/>
              <a:gd name="connsiteY165" fmla="*/ 1481959 h 2522483"/>
              <a:gd name="connsiteX166" fmla="*/ 6432331 w 7285351"/>
              <a:gd name="connsiteY166" fmla="*/ 1450428 h 2522483"/>
              <a:gd name="connsiteX167" fmla="*/ 6453352 w 7285351"/>
              <a:gd name="connsiteY167" fmla="*/ 1376855 h 2522483"/>
              <a:gd name="connsiteX168" fmla="*/ 6474373 w 7285351"/>
              <a:gd name="connsiteY168" fmla="*/ 1345324 h 2522483"/>
              <a:gd name="connsiteX169" fmla="*/ 6495393 w 7285351"/>
              <a:gd name="connsiteY169" fmla="*/ 1303283 h 2522483"/>
              <a:gd name="connsiteX170" fmla="*/ 6537435 w 7285351"/>
              <a:gd name="connsiteY170" fmla="*/ 1240221 h 2522483"/>
              <a:gd name="connsiteX171" fmla="*/ 6558455 w 7285351"/>
              <a:gd name="connsiteY171" fmla="*/ 1208690 h 2522483"/>
              <a:gd name="connsiteX172" fmla="*/ 6611007 w 7285351"/>
              <a:gd name="connsiteY172" fmla="*/ 1145628 h 2522483"/>
              <a:gd name="connsiteX173" fmla="*/ 6653048 w 7285351"/>
              <a:gd name="connsiteY173" fmla="*/ 1082566 h 2522483"/>
              <a:gd name="connsiteX174" fmla="*/ 6695090 w 7285351"/>
              <a:gd name="connsiteY174" fmla="*/ 1030014 h 2522483"/>
              <a:gd name="connsiteX175" fmla="*/ 6747642 w 7285351"/>
              <a:gd name="connsiteY175" fmla="*/ 966952 h 2522483"/>
              <a:gd name="connsiteX176" fmla="*/ 6810704 w 7285351"/>
              <a:gd name="connsiteY176" fmla="*/ 903890 h 2522483"/>
              <a:gd name="connsiteX177" fmla="*/ 6831724 w 7285351"/>
              <a:gd name="connsiteY177" fmla="*/ 872359 h 2522483"/>
              <a:gd name="connsiteX178" fmla="*/ 6863255 w 7285351"/>
              <a:gd name="connsiteY178" fmla="*/ 861848 h 2522483"/>
              <a:gd name="connsiteX179" fmla="*/ 6884276 w 7285351"/>
              <a:gd name="connsiteY179" fmla="*/ 830317 h 2522483"/>
              <a:gd name="connsiteX180" fmla="*/ 6947338 w 7285351"/>
              <a:gd name="connsiteY180" fmla="*/ 798786 h 2522483"/>
              <a:gd name="connsiteX181" fmla="*/ 7020911 w 7285351"/>
              <a:gd name="connsiteY181" fmla="*/ 756745 h 2522483"/>
              <a:gd name="connsiteX182" fmla="*/ 7052442 w 7285351"/>
              <a:gd name="connsiteY182" fmla="*/ 735724 h 2522483"/>
              <a:gd name="connsiteX183" fmla="*/ 7157545 w 7285351"/>
              <a:gd name="connsiteY183" fmla="*/ 714704 h 2522483"/>
              <a:gd name="connsiteX184" fmla="*/ 7252138 w 7285351"/>
              <a:gd name="connsiteY184" fmla="*/ 672662 h 2522483"/>
              <a:gd name="connsiteX185" fmla="*/ 7283669 w 7285351"/>
              <a:gd name="connsiteY185" fmla="*/ 599090 h 252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7285351" h="2522483">
                <a:moveTo>
                  <a:pt x="7283669" y="599090"/>
                </a:moveTo>
                <a:cubicBezTo>
                  <a:pt x="7285421" y="550042"/>
                  <a:pt x="7291228" y="435533"/>
                  <a:pt x="7262648" y="378373"/>
                </a:cubicBezTo>
                <a:cubicBezTo>
                  <a:pt x="7256999" y="367075"/>
                  <a:pt x="7247277" y="358140"/>
                  <a:pt x="7241628" y="346842"/>
                </a:cubicBezTo>
                <a:cubicBezTo>
                  <a:pt x="7217929" y="299443"/>
                  <a:pt x="7247744" y="328956"/>
                  <a:pt x="7210097" y="283779"/>
                </a:cubicBezTo>
                <a:cubicBezTo>
                  <a:pt x="7174438" y="240988"/>
                  <a:pt x="7167586" y="249268"/>
                  <a:pt x="7115504" y="210207"/>
                </a:cubicBezTo>
                <a:cubicBezTo>
                  <a:pt x="7101490" y="199697"/>
                  <a:pt x="7088775" y="187183"/>
                  <a:pt x="7073462" y="178676"/>
                </a:cubicBezTo>
                <a:cubicBezTo>
                  <a:pt x="7056970" y="169514"/>
                  <a:pt x="7038642" y="164102"/>
                  <a:pt x="7020911" y="157655"/>
                </a:cubicBezTo>
                <a:cubicBezTo>
                  <a:pt x="6979757" y="142690"/>
                  <a:pt x="6956128" y="135084"/>
                  <a:pt x="6915807" y="126124"/>
                </a:cubicBezTo>
                <a:cubicBezTo>
                  <a:pt x="6898368" y="122249"/>
                  <a:pt x="6880490" y="120314"/>
                  <a:pt x="6863255" y="115614"/>
                </a:cubicBezTo>
                <a:cubicBezTo>
                  <a:pt x="6841878" y="109784"/>
                  <a:pt x="6821214" y="101600"/>
                  <a:pt x="6800193" y="94593"/>
                </a:cubicBezTo>
                <a:lnTo>
                  <a:pt x="6737131" y="73573"/>
                </a:lnTo>
                <a:cubicBezTo>
                  <a:pt x="6726621" y="70069"/>
                  <a:pt x="6716348" y="65749"/>
                  <a:pt x="6705600" y="63062"/>
                </a:cubicBezTo>
                <a:cubicBezTo>
                  <a:pt x="6559874" y="26631"/>
                  <a:pt x="6784519" y="82083"/>
                  <a:pt x="6611007" y="42042"/>
                </a:cubicBezTo>
                <a:cubicBezTo>
                  <a:pt x="6582857" y="35546"/>
                  <a:pt x="6554952" y="28028"/>
                  <a:pt x="6526924" y="21021"/>
                </a:cubicBezTo>
                <a:cubicBezTo>
                  <a:pt x="6474141" y="7825"/>
                  <a:pt x="6498582" y="15076"/>
                  <a:pt x="6453352" y="0"/>
                </a:cubicBezTo>
                <a:cubicBezTo>
                  <a:pt x="6327228" y="3503"/>
                  <a:pt x="6200832" y="1521"/>
                  <a:pt x="6074980" y="10510"/>
                </a:cubicBezTo>
                <a:cubicBezTo>
                  <a:pt x="6052878" y="12089"/>
                  <a:pt x="6033645" y="27185"/>
                  <a:pt x="6011917" y="31531"/>
                </a:cubicBezTo>
                <a:cubicBezTo>
                  <a:pt x="5885917" y="56731"/>
                  <a:pt x="5942056" y="46679"/>
                  <a:pt x="5843752" y="63062"/>
                </a:cubicBezTo>
                <a:cubicBezTo>
                  <a:pt x="5833242" y="66566"/>
                  <a:pt x="5822910" y="70658"/>
                  <a:pt x="5812221" y="73573"/>
                </a:cubicBezTo>
                <a:cubicBezTo>
                  <a:pt x="5784349" y="81174"/>
                  <a:pt x="5755545" y="85457"/>
                  <a:pt x="5728138" y="94593"/>
                </a:cubicBezTo>
                <a:cubicBezTo>
                  <a:pt x="5717628" y="98097"/>
                  <a:pt x="5707355" y="102417"/>
                  <a:pt x="5696607" y="105104"/>
                </a:cubicBezTo>
                <a:cubicBezTo>
                  <a:pt x="5679276" y="109437"/>
                  <a:pt x="5661290" y="110914"/>
                  <a:pt x="5644055" y="115614"/>
                </a:cubicBezTo>
                <a:cubicBezTo>
                  <a:pt x="5570317" y="135724"/>
                  <a:pt x="5600516" y="134833"/>
                  <a:pt x="5538952" y="147145"/>
                </a:cubicBezTo>
                <a:cubicBezTo>
                  <a:pt x="5518055" y="151324"/>
                  <a:pt x="5496787" y="153476"/>
                  <a:pt x="5475890" y="157655"/>
                </a:cubicBezTo>
                <a:cubicBezTo>
                  <a:pt x="5461725" y="160488"/>
                  <a:pt x="5447973" y="165139"/>
                  <a:pt x="5433848" y="168166"/>
                </a:cubicBezTo>
                <a:cubicBezTo>
                  <a:pt x="5398913" y="175652"/>
                  <a:pt x="5362639" y="177887"/>
                  <a:pt x="5328745" y="189186"/>
                </a:cubicBezTo>
                <a:cubicBezTo>
                  <a:pt x="5293630" y="200892"/>
                  <a:pt x="5294768" y="201408"/>
                  <a:pt x="5255173" y="210207"/>
                </a:cubicBezTo>
                <a:cubicBezTo>
                  <a:pt x="5206386" y="221048"/>
                  <a:pt x="5205454" y="218407"/>
                  <a:pt x="5160580" y="231228"/>
                </a:cubicBezTo>
                <a:cubicBezTo>
                  <a:pt x="5149927" y="234272"/>
                  <a:pt x="5139796" y="239051"/>
                  <a:pt x="5129048" y="241738"/>
                </a:cubicBezTo>
                <a:cubicBezTo>
                  <a:pt x="5111717" y="246070"/>
                  <a:pt x="5093827" y="247915"/>
                  <a:pt x="5076497" y="252248"/>
                </a:cubicBezTo>
                <a:cubicBezTo>
                  <a:pt x="5065749" y="254935"/>
                  <a:pt x="5055619" y="259715"/>
                  <a:pt x="5044966" y="262759"/>
                </a:cubicBezTo>
                <a:cubicBezTo>
                  <a:pt x="5010340" y="272652"/>
                  <a:pt x="4986486" y="276557"/>
                  <a:pt x="4950373" y="283779"/>
                </a:cubicBezTo>
                <a:cubicBezTo>
                  <a:pt x="4877723" y="320104"/>
                  <a:pt x="4939492" y="294371"/>
                  <a:pt x="4845269" y="315310"/>
                </a:cubicBezTo>
                <a:cubicBezTo>
                  <a:pt x="4790170" y="327554"/>
                  <a:pt x="4835957" y="325422"/>
                  <a:pt x="4771697" y="346842"/>
                </a:cubicBezTo>
                <a:cubicBezTo>
                  <a:pt x="4754750" y="352491"/>
                  <a:pt x="4736662" y="353849"/>
                  <a:pt x="4719145" y="357352"/>
                </a:cubicBezTo>
                <a:cubicBezTo>
                  <a:pt x="4708635" y="364359"/>
                  <a:pt x="4699225" y="373397"/>
                  <a:pt x="4687614" y="378373"/>
                </a:cubicBezTo>
                <a:cubicBezTo>
                  <a:pt x="4674627" y="383939"/>
                  <a:pt x="4602373" y="397523"/>
                  <a:pt x="4593021" y="399393"/>
                </a:cubicBezTo>
                <a:cubicBezTo>
                  <a:pt x="4579007" y="406400"/>
                  <a:pt x="4565381" y="414242"/>
                  <a:pt x="4550980" y="420414"/>
                </a:cubicBezTo>
                <a:cubicBezTo>
                  <a:pt x="4519174" y="434045"/>
                  <a:pt x="4459443" y="443920"/>
                  <a:pt x="4435366" y="451945"/>
                </a:cubicBezTo>
                <a:lnTo>
                  <a:pt x="4403835" y="462455"/>
                </a:lnTo>
                <a:lnTo>
                  <a:pt x="4309242" y="525517"/>
                </a:lnTo>
                <a:cubicBezTo>
                  <a:pt x="4298732" y="532524"/>
                  <a:pt x="4289695" y="542543"/>
                  <a:pt x="4277711" y="546538"/>
                </a:cubicBezTo>
                <a:cubicBezTo>
                  <a:pt x="4256690" y="553545"/>
                  <a:pt x="4236376" y="563214"/>
                  <a:pt x="4214648" y="567559"/>
                </a:cubicBezTo>
                <a:cubicBezTo>
                  <a:pt x="4151233" y="580242"/>
                  <a:pt x="4179044" y="572420"/>
                  <a:pt x="4130566" y="588579"/>
                </a:cubicBezTo>
                <a:cubicBezTo>
                  <a:pt x="4120056" y="595586"/>
                  <a:pt x="4110646" y="604624"/>
                  <a:pt x="4099035" y="609600"/>
                </a:cubicBezTo>
                <a:cubicBezTo>
                  <a:pt x="4051876" y="629811"/>
                  <a:pt x="4066378" y="610162"/>
                  <a:pt x="4025462" y="630621"/>
                </a:cubicBezTo>
                <a:cubicBezTo>
                  <a:pt x="3943972" y="671368"/>
                  <a:pt x="4041647" y="635737"/>
                  <a:pt x="3962400" y="662152"/>
                </a:cubicBezTo>
                <a:cubicBezTo>
                  <a:pt x="3869644" y="723991"/>
                  <a:pt x="4017909" y="629140"/>
                  <a:pt x="3867807" y="704193"/>
                </a:cubicBezTo>
                <a:cubicBezTo>
                  <a:pt x="3853793" y="711200"/>
                  <a:pt x="3840167" y="719042"/>
                  <a:pt x="3825766" y="725214"/>
                </a:cubicBezTo>
                <a:cubicBezTo>
                  <a:pt x="3800573" y="736011"/>
                  <a:pt x="3778851" y="738618"/>
                  <a:pt x="3752193" y="746235"/>
                </a:cubicBezTo>
                <a:cubicBezTo>
                  <a:pt x="3741540" y="749279"/>
                  <a:pt x="3731562" y="754763"/>
                  <a:pt x="3720662" y="756745"/>
                </a:cubicBezTo>
                <a:cubicBezTo>
                  <a:pt x="3692872" y="761798"/>
                  <a:pt x="3664578" y="763522"/>
                  <a:pt x="3636580" y="767255"/>
                </a:cubicBezTo>
                <a:lnTo>
                  <a:pt x="3563007" y="777766"/>
                </a:lnTo>
                <a:lnTo>
                  <a:pt x="2554014" y="767255"/>
                </a:lnTo>
                <a:cubicBezTo>
                  <a:pt x="2531866" y="766604"/>
                  <a:pt x="2512887" y="749369"/>
                  <a:pt x="2490952" y="746235"/>
                </a:cubicBezTo>
                <a:cubicBezTo>
                  <a:pt x="2466428" y="742731"/>
                  <a:pt x="2441753" y="740156"/>
                  <a:pt x="2417380" y="735724"/>
                </a:cubicBezTo>
                <a:cubicBezTo>
                  <a:pt x="2372203" y="727510"/>
                  <a:pt x="2383203" y="725960"/>
                  <a:pt x="2343807" y="714704"/>
                </a:cubicBezTo>
                <a:cubicBezTo>
                  <a:pt x="2329918" y="710736"/>
                  <a:pt x="2315655" y="708161"/>
                  <a:pt x="2301766" y="704193"/>
                </a:cubicBezTo>
                <a:cubicBezTo>
                  <a:pt x="2291113" y="701149"/>
                  <a:pt x="2280888" y="696726"/>
                  <a:pt x="2270235" y="693683"/>
                </a:cubicBezTo>
                <a:cubicBezTo>
                  <a:pt x="2221441" y="679742"/>
                  <a:pt x="2221903" y="682984"/>
                  <a:pt x="2165131" y="672662"/>
                </a:cubicBezTo>
                <a:cubicBezTo>
                  <a:pt x="2147555" y="669466"/>
                  <a:pt x="2130335" y="664125"/>
                  <a:pt x="2112580" y="662152"/>
                </a:cubicBezTo>
                <a:cubicBezTo>
                  <a:pt x="2067180" y="657108"/>
                  <a:pt x="2021490" y="655145"/>
                  <a:pt x="1975945" y="651642"/>
                </a:cubicBezTo>
                <a:cubicBezTo>
                  <a:pt x="1961931" y="648138"/>
                  <a:pt x="1948068" y="643964"/>
                  <a:pt x="1933904" y="641131"/>
                </a:cubicBezTo>
                <a:cubicBezTo>
                  <a:pt x="1875772" y="629504"/>
                  <a:pt x="1857800" y="630199"/>
                  <a:pt x="1797269" y="620110"/>
                </a:cubicBezTo>
                <a:cubicBezTo>
                  <a:pt x="1779648" y="617173"/>
                  <a:pt x="1762234" y="613103"/>
                  <a:pt x="1744717" y="609600"/>
                </a:cubicBezTo>
                <a:lnTo>
                  <a:pt x="777766" y="620110"/>
                </a:lnTo>
                <a:cubicBezTo>
                  <a:pt x="777757" y="620110"/>
                  <a:pt x="672667" y="646386"/>
                  <a:pt x="651642" y="651642"/>
                </a:cubicBezTo>
                <a:lnTo>
                  <a:pt x="609600" y="662152"/>
                </a:lnTo>
                <a:cubicBezTo>
                  <a:pt x="595586" y="669159"/>
                  <a:pt x="582423" y="678218"/>
                  <a:pt x="567559" y="683173"/>
                </a:cubicBezTo>
                <a:cubicBezTo>
                  <a:pt x="512560" y="701506"/>
                  <a:pt x="526735" y="684530"/>
                  <a:pt x="483476" y="704193"/>
                </a:cubicBezTo>
                <a:cubicBezTo>
                  <a:pt x="454949" y="717160"/>
                  <a:pt x="424462" y="727433"/>
                  <a:pt x="399393" y="746235"/>
                </a:cubicBezTo>
                <a:cubicBezTo>
                  <a:pt x="373027" y="766010"/>
                  <a:pt x="320172" y="806866"/>
                  <a:pt x="294290" y="819807"/>
                </a:cubicBezTo>
                <a:cubicBezTo>
                  <a:pt x="280276" y="826814"/>
                  <a:pt x="264998" y="831721"/>
                  <a:pt x="252248" y="840828"/>
                </a:cubicBezTo>
                <a:cubicBezTo>
                  <a:pt x="231582" y="855590"/>
                  <a:pt x="202234" y="894828"/>
                  <a:pt x="189186" y="914400"/>
                </a:cubicBezTo>
                <a:cubicBezTo>
                  <a:pt x="170852" y="941900"/>
                  <a:pt x="148910" y="967796"/>
                  <a:pt x="136635" y="998483"/>
                </a:cubicBezTo>
                <a:cubicBezTo>
                  <a:pt x="129628" y="1016000"/>
                  <a:pt x="126079" y="1035337"/>
                  <a:pt x="115614" y="1051035"/>
                </a:cubicBezTo>
                <a:cubicBezTo>
                  <a:pt x="104621" y="1067525"/>
                  <a:pt x="87587" y="1079062"/>
                  <a:pt x="73573" y="1093076"/>
                </a:cubicBezTo>
                <a:cubicBezTo>
                  <a:pt x="47153" y="1172331"/>
                  <a:pt x="82791" y="1074639"/>
                  <a:pt x="42042" y="1156138"/>
                </a:cubicBezTo>
                <a:cubicBezTo>
                  <a:pt x="29332" y="1181557"/>
                  <a:pt x="31129" y="1202757"/>
                  <a:pt x="21021" y="1229710"/>
                </a:cubicBezTo>
                <a:cubicBezTo>
                  <a:pt x="15520" y="1244381"/>
                  <a:pt x="7007" y="1257738"/>
                  <a:pt x="0" y="1271752"/>
                </a:cubicBezTo>
                <a:cubicBezTo>
                  <a:pt x="3504" y="1355835"/>
                  <a:pt x="4294" y="1440074"/>
                  <a:pt x="10511" y="1524000"/>
                </a:cubicBezTo>
                <a:cubicBezTo>
                  <a:pt x="11329" y="1535049"/>
                  <a:pt x="13187" y="1547697"/>
                  <a:pt x="21021" y="1555531"/>
                </a:cubicBezTo>
                <a:cubicBezTo>
                  <a:pt x="28855" y="1563365"/>
                  <a:pt x="42042" y="1562538"/>
                  <a:pt x="52552" y="1566042"/>
                </a:cubicBezTo>
                <a:cubicBezTo>
                  <a:pt x="59559" y="1587063"/>
                  <a:pt x="57905" y="1613436"/>
                  <a:pt x="73573" y="1629104"/>
                </a:cubicBezTo>
                <a:cubicBezTo>
                  <a:pt x="96820" y="1652351"/>
                  <a:pt x="107367" y="1667021"/>
                  <a:pt x="136635" y="1681655"/>
                </a:cubicBezTo>
                <a:cubicBezTo>
                  <a:pt x="206046" y="1716360"/>
                  <a:pt x="129422" y="1662990"/>
                  <a:pt x="199697" y="1713186"/>
                </a:cubicBezTo>
                <a:cubicBezTo>
                  <a:pt x="213951" y="1723368"/>
                  <a:pt x="226529" y="1736026"/>
                  <a:pt x="241738" y="1744717"/>
                </a:cubicBezTo>
                <a:cubicBezTo>
                  <a:pt x="251357" y="1750214"/>
                  <a:pt x="263584" y="1749848"/>
                  <a:pt x="273269" y="1755228"/>
                </a:cubicBezTo>
                <a:cubicBezTo>
                  <a:pt x="295353" y="1767497"/>
                  <a:pt x="312364" y="1789280"/>
                  <a:pt x="336331" y="1797269"/>
                </a:cubicBezTo>
                <a:cubicBezTo>
                  <a:pt x="411931" y="1822468"/>
                  <a:pt x="317522" y="1791895"/>
                  <a:pt x="409904" y="1818290"/>
                </a:cubicBezTo>
                <a:cubicBezTo>
                  <a:pt x="420557" y="1821334"/>
                  <a:pt x="430782" y="1825756"/>
                  <a:pt x="441435" y="1828800"/>
                </a:cubicBezTo>
                <a:cubicBezTo>
                  <a:pt x="455324" y="1832768"/>
                  <a:pt x="469640" y="1835159"/>
                  <a:pt x="483476" y="1839310"/>
                </a:cubicBezTo>
                <a:cubicBezTo>
                  <a:pt x="483526" y="1839325"/>
                  <a:pt x="562279" y="1865579"/>
                  <a:pt x="578069" y="1870842"/>
                </a:cubicBezTo>
                <a:lnTo>
                  <a:pt x="609600" y="1881352"/>
                </a:lnTo>
                <a:lnTo>
                  <a:pt x="641131" y="1891862"/>
                </a:lnTo>
                <a:lnTo>
                  <a:pt x="1618593" y="1881352"/>
                </a:lnTo>
                <a:cubicBezTo>
                  <a:pt x="1629669" y="1881121"/>
                  <a:pt x="1639471" y="1873886"/>
                  <a:pt x="1650124" y="1870842"/>
                </a:cubicBezTo>
                <a:cubicBezTo>
                  <a:pt x="1664014" y="1866874"/>
                  <a:pt x="1678152" y="1863835"/>
                  <a:pt x="1692166" y="1860331"/>
                </a:cubicBezTo>
                <a:cubicBezTo>
                  <a:pt x="1709683" y="1863835"/>
                  <a:pt x="1729207" y="1861979"/>
                  <a:pt x="1744717" y="1870842"/>
                </a:cubicBezTo>
                <a:cubicBezTo>
                  <a:pt x="1755685" y="1877109"/>
                  <a:pt x="1755874" y="1894482"/>
                  <a:pt x="1765738" y="1902373"/>
                </a:cubicBezTo>
                <a:cubicBezTo>
                  <a:pt x="1774389" y="1909294"/>
                  <a:pt x="1786759" y="1909380"/>
                  <a:pt x="1797269" y="1912883"/>
                </a:cubicBezTo>
                <a:cubicBezTo>
                  <a:pt x="1877848" y="1909380"/>
                  <a:pt x="1958557" y="1908120"/>
                  <a:pt x="2039007" y="1902373"/>
                </a:cubicBezTo>
                <a:cubicBezTo>
                  <a:pt x="2056826" y="1901100"/>
                  <a:pt x="2074324" y="1896562"/>
                  <a:pt x="2091559" y="1891862"/>
                </a:cubicBezTo>
                <a:cubicBezTo>
                  <a:pt x="2091606" y="1891849"/>
                  <a:pt x="2170364" y="1865594"/>
                  <a:pt x="2186152" y="1860331"/>
                </a:cubicBezTo>
                <a:cubicBezTo>
                  <a:pt x="2196662" y="1856828"/>
                  <a:pt x="2206659" y="1850923"/>
                  <a:pt x="2217683" y="1849821"/>
                </a:cubicBezTo>
                <a:lnTo>
                  <a:pt x="2322786" y="1839310"/>
                </a:lnTo>
                <a:cubicBezTo>
                  <a:pt x="2572415" y="1756103"/>
                  <a:pt x="2370151" y="1819662"/>
                  <a:pt x="3048000" y="1839310"/>
                </a:cubicBezTo>
                <a:cubicBezTo>
                  <a:pt x="3059074" y="1839631"/>
                  <a:pt x="3068878" y="1846777"/>
                  <a:pt x="3079531" y="1849821"/>
                </a:cubicBezTo>
                <a:cubicBezTo>
                  <a:pt x="3093420" y="1853789"/>
                  <a:pt x="3107559" y="1856828"/>
                  <a:pt x="3121573" y="1860331"/>
                </a:cubicBezTo>
                <a:cubicBezTo>
                  <a:pt x="3135587" y="1867338"/>
                  <a:pt x="3150011" y="1873578"/>
                  <a:pt x="3163614" y="1881352"/>
                </a:cubicBezTo>
                <a:cubicBezTo>
                  <a:pt x="3174582" y="1887619"/>
                  <a:pt x="3183847" y="1896724"/>
                  <a:pt x="3195145" y="1902373"/>
                </a:cubicBezTo>
                <a:cubicBezTo>
                  <a:pt x="3205054" y="1907328"/>
                  <a:pt x="3215988" y="1909968"/>
                  <a:pt x="3226676" y="1912883"/>
                </a:cubicBezTo>
                <a:cubicBezTo>
                  <a:pt x="3254548" y="1920485"/>
                  <a:pt x="3283935" y="1923175"/>
                  <a:pt x="3310759" y="1933904"/>
                </a:cubicBezTo>
                <a:cubicBezTo>
                  <a:pt x="3328276" y="1940911"/>
                  <a:pt x="3345081" y="1950063"/>
                  <a:pt x="3363311" y="1954924"/>
                </a:cubicBezTo>
                <a:cubicBezTo>
                  <a:pt x="3544116" y="2003138"/>
                  <a:pt x="3408873" y="1957431"/>
                  <a:pt x="3510455" y="1986455"/>
                </a:cubicBezTo>
                <a:cubicBezTo>
                  <a:pt x="3539306" y="1994698"/>
                  <a:pt x="3549487" y="1997961"/>
                  <a:pt x="3573517" y="2017986"/>
                </a:cubicBezTo>
                <a:cubicBezTo>
                  <a:pt x="3584936" y="2027502"/>
                  <a:pt x="3592055" y="2042298"/>
                  <a:pt x="3605048" y="2049517"/>
                </a:cubicBezTo>
                <a:cubicBezTo>
                  <a:pt x="3624418" y="2060278"/>
                  <a:pt x="3668111" y="2070538"/>
                  <a:pt x="3668111" y="2070538"/>
                </a:cubicBezTo>
                <a:cubicBezTo>
                  <a:pt x="3678621" y="2077545"/>
                  <a:pt x="3688344" y="2085910"/>
                  <a:pt x="3699642" y="2091559"/>
                </a:cubicBezTo>
                <a:cubicBezTo>
                  <a:pt x="3717302" y="2100389"/>
                  <a:pt x="3756378" y="2107528"/>
                  <a:pt x="3773214" y="2112579"/>
                </a:cubicBezTo>
                <a:cubicBezTo>
                  <a:pt x="3794437" y="2118946"/>
                  <a:pt x="3836276" y="2133600"/>
                  <a:pt x="3836276" y="2133600"/>
                </a:cubicBezTo>
                <a:cubicBezTo>
                  <a:pt x="3951044" y="2210114"/>
                  <a:pt x="3774112" y="2097263"/>
                  <a:pt x="3909848" y="2165131"/>
                </a:cubicBezTo>
                <a:cubicBezTo>
                  <a:pt x="3932445" y="2176429"/>
                  <a:pt x="3972911" y="2207173"/>
                  <a:pt x="3972911" y="2207173"/>
                </a:cubicBezTo>
                <a:cubicBezTo>
                  <a:pt x="3979918" y="2217683"/>
                  <a:pt x="3984067" y="2230813"/>
                  <a:pt x="3993931" y="2238704"/>
                </a:cubicBezTo>
                <a:cubicBezTo>
                  <a:pt x="4002582" y="2245625"/>
                  <a:pt x="4015777" y="2243834"/>
                  <a:pt x="4025462" y="2249214"/>
                </a:cubicBezTo>
                <a:cubicBezTo>
                  <a:pt x="4047546" y="2261483"/>
                  <a:pt x="4067503" y="2277241"/>
                  <a:pt x="4088524" y="2291255"/>
                </a:cubicBezTo>
                <a:cubicBezTo>
                  <a:pt x="4197598" y="2363971"/>
                  <a:pt x="4028745" y="2253286"/>
                  <a:pt x="4162097" y="2333297"/>
                </a:cubicBezTo>
                <a:cubicBezTo>
                  <a:pt x="4183760" y="2346295"/>
                  <a:pt x="4201192" y="2367349"/>
                  <a:pt x="4225159" y="2375338"/>
                </a:cubicBezTo>
                <a:cubicBezTo>
                  <a:pt x="4374998" y="2425285"/>
                  <a:pt x="4219087" y="2375106"/>
                  <a:pt x="4330262" y="2406869"/>
                </a:cubicBezTo>
                <a:cubicBezTo>
                  <a:pt x="4340915" y="2409913"/>
                  <a:pt x="4351140" y="2414335"/>
                  <a:pt x="4361793" y="2417379"/>
                </a:cubicBezTo>
                <a:cubicBezTo>
                  <a:pt x="4375683" y="2421347"/>
                  <a:pt x="4389945" y="2423922"/>
                  <a:pt x="4403835" y="2427890"/>
                </a:cubicBezTo>
                <a:cubicBezTo>
                  <a:pt x="4509354" y="2458038"/>
                  <a:pt x="4346018" y="2416064"/>
                  <a:pt x="4477407" y="2448910"/>
                </a:cubicBezTo>
                <a:cubicBezTo>
                  <a:pt x="4487917" y="2455917"/>
                  <a:pt x="4497327" y="2464955"/>
                  <a:pt x="4508938" y="2469931"/>
                </a:cubicBezTo>
                <a:cubicBezTo>
                  <a:pt x="4522215" y="2475621"/>
                  <a:pt x="4537144" y="2476291"/>
                  <a:pt x="4550980" y="2480442"/>
                </a:cubicBezTo>
                <a:cubicBezTo>
                  <a:pt x="4572203" y="2486809"/>
                  <a:pt x="4592186" y="2497819"/>
                  <a:pt x="4614042" y="2501462"/>
                </a:cubicBezTo>
                <a:cubicBezTo>
                  <a:pt x="4688032" y="2513794"/>
                  <a:pt x="4656887" y="2505234"/>
                  <a:pt x="4708635" y="2522483"/>
                </a:cubicBezTo>
                <a:cubicBezTo>
                  <a:pt x="4778704" y="2518980"/>
                  <a:pt x="4848909" y="2517568"/>
                  <a:pt x="4918842" y="2511973"/>
                </a:cubicBezTo>
                <a:cubicBezTo>
                  <a:pt x="4957929" y="2508846"/>
                  <a:pt x="4998096" y="2492562"/>
                  <a:pt x="5034455" y="2480442"/>
                </a:cubicBezTo>
                <a:cubicBezTo>
                  <a:pt x="5079701" y="2465360"/>
                  <a:pt x="5055223" y="2472622"/>
                  <a:pt x="5108028" y="2459421"/>
                </a:cubicBezTo>
                <a:cubicBezTo>
                  <a:pt x="5118538" y="2452414"/>
                  <a:pt x="5128261" y="2444049"/>
                  <a:pt x="5139559" y="2438400"/>
                </a:cubicBezTo>
                <a:cubicBezTo>
                  <a:pt x="5156354" y="2430003"/>
                  <a:pt x="5197423" y="2421867"/>
                  <a:pt x="5213131" y="2417379"/>
                </a:cubicBezTo>
                <a:cubicBezTo>
                  <a:pt x="5223784" y="2414335"/>
                  <a:pt x="5234152" y="2410372"/>
                  <a:pt x="5244662" y="2406869"/>
                </a:cubicBezTo>
                <a:cubicBezTo>
                  <a:pt x="5265683" y="2392855"/>
                  <a:pt x="5283215" y="2370956"/>
                  <a:pt x="5307724" y="2364828"/>
                </a:cubicBezTo>
                <a:cubicBezTo>
                  <a:pt x="5360514" y="2351630"/>
                  <a:pt x="5336062" y="2358885"/>
                  <a:pt x="5381297" y="2343807"/>
                </a:cubicBezTo>
                <a:lnTo>
                  <a:pt x="5475890" y="2280745"/>
                </a:lnTo>
                <a:cubicBezTo>
                  <a:pt x="5486400" y="2273738"/>
                  <a:pt x="5495437" y="2263718"/>
                  <a:pt x="5507421" y="2259724"/>
                </a:cubicBezTo>
                <a:lnTo>
                  <a:pt x="5538952" y="2249214"/>
                </a:lnTo>
                <a:cubicBezTo>
                  <a:pt x="5549462" y="2242207"/>
                  <a:pt x="5560779" y="2236280"/>
                  <a:pt x="5570483" y="2228193"/>
                </a:cubicBezTo>
                <a:cubicBezTo>
                  <a:pt x="5581902" y="2218677"/>
                  <a:pt x="5589919" y="2205301"/>
                  <a:pt x="5602014" y="2196662"/>
                </a:cubicBezTo>
                <a:cubicBezTo>
                  <a:pt x="5614763" y="2187555"/>
                  <a:pt x="5630620" y="2183703"/>
                  <a:pt x="5644055" y="2175642"/>
                </a:cubicBezTo>
                <a:cubicBezTo>
                  <a:pt x="5665719" y="2162644"/>
                  <a:pt x="5686096" y="2147614"/>
                  <a:pt x="5707117" y="2133600"/>
                </a:cubicBezTo>
                <a:cubicBezTo>
                  <a:pt x="5717627" y="2126593"/>
                  <a:pt x="5728542" y="2120158"/>
                  <a:pt x="5738648" y="2112579"/>
                </a:cubicBezTo>
                <a:cubicBezTo>
                  <a:pt x="5748172" y="2105436"/>
                  <a:pt x="5796850" y="2067714"/>
                  <a:pt x="5812221" y="2060028"/>
                </a:cubicBezTo>
                <a:cubicBezTo>
                  <a:pt x="5822130" y="2055073"/>
                  <a:pt x="5833242" y="2053021"/>
                  <a:pt x="5843752" y="2049517"/>
                </a:cubicBezTo>
                <a:cubicBezTo>
                  <a:pt x="5937822" y="1955447"/>
                  <a:pt x="5872698" y="2012325"/>
                  <a:pt x="5938345" y="1965435"/>
                </a:cubicBezTo>
                <a:cubicBezTo>
                  <a:pt x="5952599" y="1955253"/>
                  <a:pt x="5964718" y="1941738"/>
                  <a:pt x="5980386" y="1933904"/>
                </a:cubicBezTo>
                <a:cubicBezTo>
                  <a:pt x="5993306" y="1927444"/>
                  <a:pt x="6008414" y="1926897"/>
                  <a:pt x="6022428" y="1923393"/>
                </a:cubicBezTo>
                <a:lnTo>
                  <a:pt x="6085490" y="1881352"/>
                </a:lnTo>
                <a:cubicBezTo>
                  <a:pt x="6096000" y="1874345"/>
                  <a:pt x="6106916" y="1867910"/>
                  <a:pt x="6117021" y="1860331"/>
                </a:cubicBezTo>
                <a:cubicBezTo>
                  <a:pt x="6131035" y="1849821"/>
                  <a:pt x="6146676" y="1841186"/>
                  <a:pt x="6159062" y="1828800"/>
                </a:cubicBezTo>
                <a:cubicBezTo>
                  <a:pt x="6206602" y="1781260"/>
                  <a:pt x="6150231" y="1807219"/>
                  <a:pt x="6211614" y="1786759"/>
                </a:cubicBezTo>
                <a:cubicBezTo>
                  <a:pt x="6234545" y="1717965"/>
                  <a:pt x="6202697" y="1785484"/>
                  <a:pt x="6253655" y="1744717"/>
                </a:cubicBezTo>
                <a:cubicBezTo>
                  <a:pt x="6263519" y="1736826"/>
                  <a:pt x="6267246" y="1723402"/>
                  <a:pt x="6274676" y="1713186"/>
                </a:cubicBezTo>
                <a:cubicBezTo>
                  <a:pt x="6295282" y="1684853"/>
                  <a:pt x="6322070" y="1660440"/>
                  <a:pt x="6337738" y="1629104"/>
                </a:cubicBezTo>
                <a:cubicBezTo>
                  <a:pt x="6366593" y="1571394"/>
                  <a:pt x="6349358" y="1599596"/>
                  <a:pt x="6390290" y="1545021"/>
                </a:cubicBezTo>
                <a:cubicBezTo>
                  <a:pt x="6416707" y="1465767"/>
                  <a:pt x="6381072" y="1563457"/>
                  <a:pt x="6421821" y="1481959"/>
                </a:cubicBezTo>
                <a:cubicBezTo>
                  <a:pt x="6426776" y="1472050"/>
                  <a:pt x="6429287" y="1461081"/>
                  <a:pt x="6432331" y="1450428"/>
                </a:cubicBezTo>
                <a:cubicBezTo>
                  <a:pt x="6436819" y="1434719"/>
                  <a:pt x="6444954" y="1393651"/>
                  <a:pt x="6453352" y="1376855"/>
                </a:cubicBezTo>
                <a:cubicBezTo>
                  <a:pt x="6459001" y="1365557"/>
                  <a:pt x="6468106" y="1356292"/>
                  <a:pt x="6474373" y="1345324"/>
                </a:cubicBezTo>
                <a:cubicBezTo>
                  <a:pt x="6482146" y="1331721"/>
                  <a:pt x="6487332" y="1316718"/>
                  <a:pt x="6495393" y="1303283"/>
                </a:cubicBezTo>
                <a:cubicBezTo>
                  <a:pt x="6508391" y="1281619"/>
                  <a:pt x="6523421" y="1261242"/>
                  <a:pt x="6537435" y="1240221"/>
                </a:cubicBezTo>
                <a:cubicBezTo>
                  <a:pt x="6544442" y="1229711"/>
                  <a:pt x="6549523" y="1217622"/>
                  <a:pt x="6558455" y="1208690"/>
                </a:cubicBezTo>
                <a:cubicBezTo>
                  <a:pt x="6598918" y="1168227"/>
                  <a:pt x="6581741" y="1189526"/>
                  <a:pt x="6611007" y="1145628"/>
                </a:cubicBezTo>
                <a:cubicBezTo>
                  <a:pt x="6635996" y="1070658"/>
                  <a:pt x="6600563" y="1161292"/>
                  <a:pt x="6653048" y="1082566"/>
                </a:cubicBezTo>
                <a:cubicBezTo>
                  <a:pt x="6693662" y="1021645"/>
                  <a:pt x="6624572" y="1077026"/>
                  <a:pt x="6695090" y="1030014"/>
                </a:cubicBezTo>
                <a:cubicBezTo>
                  <a:pt x="6713439" y="974965"/>
                  <a:pt x="6693101" y="1016039"/>
                  <a:pt x="6747642" y="966952"/>
                </a:cubicBezTo>
                <a:cubicBezTo>
                  <a:pt x="6769738" y="947065"/>
                  <a:pt x="6794214" y="928625"/>
                  <a:pt x="6810704" y="903890"/>
                </a:cubicBezTo>
                <a:cubicBezTo>
                  <a:pt x="6817711" y="893380"/>
                  <a:pt x="6821860" y="880250"/>
                  <a:pt x="6831724" y="872359"/>
                </a:cubicBezTo>
                <a:cubicBezTo>
                  <a:pt x="6840375" y="865438"/>
                  <a:pt x="6852745" y="865352"/>
                  <a:pt x="6863255" y="861848"/>
                </a:cubicBezTo>
                <a:cubicBezTo>
                  <a:pt x="6870262" y="851338"/>
                  <a:pt x="6875344" y="839249"/>
                  <a:pt x="6884276" y="830317"/>
                </a:cubicBezTo>
                <a:cubicBezTo>
                  <a:pt x="6904649" y="809944"/>
                  <a:pt x="6921695" y="807334"/>
                  <a:pt x="6947338" y="798786"/>
                </a:cubicBezTo>
                <a:cubicBezTo>
                  <a:pt x="7007240" y="738884"/>
                  <a:pt x="6946804" y="788505"/>
                  <a:pt x="7020911" y="756745"/>
                </a:cubicBezTo>
                <a:cubicBezTo>
                  <a:pt x="7032522" y="751769"/>
                  <a:pt x="7041144" y="741373"/>
                  <a:pt x="7052442" y="735724"/>
                </a:cubicBezTo>
                <a:cubicBezTo>
                  <a:pt x="7081791" y="721049"/>
                  <a:pt x="7130435" y="718577"/>
                  <a:pt x="7157545" y="714704"/>
                </a:cubicBezTo>
                <a:cubicBezTo>
                  <a:pt x="7232591" y="689688"/>
                  <a:pt x="7202171" y="705974"/>
                  <a:pt x="7252138" y="672662"/>
                </a:cubicBezTo>
                <a:cubicBezTo>
                  <a:pt x="7276483" y="599629"/>
                  <a:pt x="7281917" y="648138"/>
                  <a:pt x="7283669" y="599090"/>
                </a:cubicBezTo>
                <a:close/>
              </a:path>
            </a:pathLst>
          </a:custGeom>
          <a:solidFill>
            <a:srgbClr val="FFFF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71943F0-6BE4-472B-BBD7-09EDC4FF9ADC}"/>
              </a:ext>
            </a:extLst>
          </p:cNvPr>
          <p:cNvSpPr/>
          <p:nvPr/>
        </p:nvSpPr>
        <p:spPr>
          <a:xfrm>
            <a:off x="2743200" y="2365090"/>
            <a:ext cx="582914" cy="430662"/>
          </a:xfrm>
          <a:custGeom>
            <a:avLst/>
            <a:gdLst>
              <a:gd name="connsiteX0" fmla="*/ 462455 w 582914"/>
              <a:gd name="connsiteY0" fmla="*/ 41779 h 430662"/>
              <a:gd name="connsiteX1" fmla="*/ 409903 w 582914"/>
              <a:gd name="connsiteY1" fmla="*/ 10248 h 430662"/>
              <a:gd name="connsiteX2" fmla="*/ 73572 w 582914"/>
              <a:gd name="connsiteY2" fmla="*/ 31269 h 430662"/>
              <a:gd name="connsiteX3" fmla="*/ 10510 w 582914"/>
              <a:gd name="connsiteY3" fmla="*/ 157393 h 430662"/>
              <a:gd name="connsiteX4" fmla="*/ 0 w 582914"/>
              <a:gd name="connsiteY4" fmla="*/ 188924 h 430662"/>
              <a:gd name="connsiteX5" fmla="*/ 10510 w 582914"/>
              <a:gd name="connsiteY5" fmla="*/ 262496 h 430662"/>
              <a:gd name="connsiteX6" fmla="*/ 21021 w 582914"/>
              <a:gd name="connsiteY6" fmla="*/ 294027 h 430662"/>
              <a:gd name="connsiteX7" fmla="*/ 73572 w 582914"/>
              <a:gd name="connsiteY7" fmla="*/ 357089 h 430662"/>
              <a:gd name="connsiteX8" fmla="*/ 105103 w 582914"/>
              <a:gd name="connsiteY8" fmla="*/ 378110 h 430662"/>
              <a:gd name="connsiteX9" fmla="*/ 147145 w 582914"/>
              <a:gd name="connsiteY9" fmla="*/ 388620 h 430662"/>
              <a:gd name="connsiteX10" fmla="*/ 210207 w 582914"/>
              <a:gd name="connsiteY10" fmla="*/ 409641 h 430662"/>
              <a:gd name="connsiteX11" fmla="*/ 241738 w 582914"/>
              <a:gd name="connsiteY11" fmla="*/ 420151 h 430662"/>
              <a:gd name="connsiteX12" fmla="*/ 273269 w 582914"/>
              <a:gd name="connsiteY12" fmla="*/ 430662 h 430662"/>
              <a:gd name="connsiteX13" fmla="*/ 493986 w 582914"/>
              <a:gd name="connsiteY13" fmla="*/ 420151 h 430662"/>
              <a:gd name="connsiteX14" fmla="*/ 536028 w 582914"/>
              <a:gd name="connsiteY14" fmla="*/ 409641 h 430662"/>
              <a:gd name="connsiteX15" fmla="*/ 567559 w 582914"/>
              <a:gd name="connsiteY15" fmla="*/ 378110 h 430662"/>
              <a:gd name="connsiteX16" fmla="*/ 567559 w 582914"/>
              <a:gd name="connsiteY16" fmla="*/ 220455 h 430662"/>
              <a:gd name="connsiteX17" fmla="*/ 546538 w 582914"/>
              <a:gd name="connsiteY17" fmla="*/ 157393 h 430662"/>
              <a:gd name="connsiteX18" fmla="*/ 536028 w 582914"/>
              <a:gd name="connsiteY18" fmla="*/ 125862 h 430662"/>
              <a:gd name="connsiteX19" fmla="*/ 462455 w 582914"/>
              <a:gd name="connsiteY19" fmla="*/ 41779 h 43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2914" h="430662">
                <a:moveTo>
                  <a:pt x="462455" y="41779"/>
                </a:moveTo>
                <a:cubicBezTo>
                  <a:pt x="441434" y="22510"/>
                  <a:pt x="430296" y="11448"/>
                  <a:pt x="409903" y="10248"/>
                </a:cubicBezTo>
                <a:cubicBezTo>
                  <a:pt x="169182" y="-3912"/>
                  <a:pt x="193356" y="-8662"/>
                  <a:pt x="73572" y="31269"/>
                </a:cubicBezTo>
                <a:cubicBezTo>
                  <a:pt x="19241" y="112766"/>
                  <a:pt x="39519" y="70365"/>
                  <a:pt x="10510" y="157393"/>
                </a:cubicBezTo>
                <a:lnTo>
                  <a:pt x="0" y="188924"/>
                </a:lnTo>
                <a:cubicBezTo>
                  <a:pt x="3503" y="213448"/>
                  <a:pt x="5652" y="238204"/>
                  <a:pt x="10510" y="262496"/>
                </a:cubicBezTo>
                <a:cubicBezTo>
                  <a:pt x="12683" y="273360"/>
                  <a:pt x="16066" y="284118"/>
                  <a:pt x="21021" y="294027"/>
                </a:cubicBezTo>
                <a:cubicBezTo>
                  <a:pt x="32833" y="317650"/>
                  <a:pt x="53646" y="340484"/>
                  <a:pt x="73572" y="357089"/>
                </a:cubicBezTo>
                <a:cubicBezTo>
                  <a:pt x="83276" y="365176"/>
                  <a:pt x="93492" y="373134"/>
                  <a:pt x="105103" y="378110"/>
                </a:cubicBezTo>
                <a:cubicBezTo>
                  <a:pt x="118380" y="383800"/>
                  <a:pt x="133309" y="384469"/>
                  <a:pt x="147145" y="388620"/>
                </a:cubicBezTo>
                <a:cubicBezTo>
                  <a:pt x="168368" y="394987"/>
                  <a:pt x="189186" y="402634"/>
                  <a:pt x="210207" y="409641"/>
                </a:cubicBezTo>
                <a:lnTo>
                  <a:pt x="241738" y="420151"/>
                </a:lnTo>
                <a:lnTo>
                  <a:pt x="273269" y="430662"/>
                </a:lnTo>
                <a:cubicBezTo>
                  <a:pt x="346841" y="427158"/>
                  <a:pt x="420565" y="426025"/>
                  <a:pt x="493986" y="420151"/>
                </a:cubicBezTo>
                <a:cubicBezTo>
                  <a:pt x="508385" y="418999"/>
                  <a:pt x="523486" y="416808"/>
                  <a:pt x="536028" y="409641"/>
                </a:cubicBezTo>
                <a:cubicBezTo>
                  <a:pt x="548933" y="402267"/>
                  <a:pt x="557049" y="388620"/>
                  <a:pt x="567559" y="378110"/>
                </a:cubicBezTo>
                <a:cubicBezTo>
                  <a:pt x="589408" y="312561"/>
                  <a:pt x="586609" y="334758"/>
                  <a:pt x="567559" y="220455"/>
                </a:cubicBezTo>
                <a:cubicBezTo>
                  <a:pt x="563916" y="198599"/>
                  <a:pt x="553545" y="178414"/>
                  <a:pt x="546538" y="157393"/>
                </a:cubicBezTo>
                <a:cubicBezTo>
                  <a:pt x="543035" y="146883"/>
                  <a:pt x="542173" y="135080"/>
                  <a:pt x="536028" y="125862"/>
                </a:cubicBezTo>
                <a:cubicBezTo>
                  <a:pt x="509510" y="86086"/>
                  <a:pt x="483476" y="61048"/>
                  <a:pt x="462455" y="41779"/>
                </a:cubicBezTo>
                <a:close/>
              </a:path>
            </a:pathLst>
          </a:custGeom>
          <a:solidFill>
            <a:srgbClr val="00B0F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BFF9BB-400F-4071-8D2B-04BD8FF3DCAA}"/>
              </a:ext>
            </a:extLst>
          </p:cNvPr>
          <p:cNvSpPr/>
          <p:nvPr/>
        </p:nvSpPr>
        <p:spPr>
          <a:xfrm>
            <a:off x="2804160" y="4175629"/>
            <a:ext cx="986790" cy="499241"/>
          </a:xfrm>
          <a:custGeom>
            <a:avLst/>
            <a:gdLst>
              <a:gd name="connsiteX0" fmla="*/ 552450 w 986790"/>
              <a:gd name="connsiteY0" fmla="*/ 3941 h 499241"/>
              <a:gd name="connsiteX1" fmla="*/ 426720 w 986790"/>
              <a:gd name="connsiteY1" fmla="*/ 7751 h 499241"/>
              <a:gd name="connsiteX2" fmla="*/ 415290 w 986790"/>
              <a:gd name="connsiteY2" fmla="*/ 11561 h 499241"/>
              <a:gd name="connsiteX3" fmla="*/ 396240 w 986790"/>
              <a:gd name="connsiteY3" fmla="*/ 15371 h 499241"/>
              <a:gd name="connsiteX4" fmla="*/ 327660 w 986790"/>
              <a:gd name="connsiteY4" fmla="*/ 22991 h 499241"/>
              <a:gd name="connsiteX5" fmla="*/ 293370 w 986790"/>
              <a:gd name="connsiteY5" fmla="*/ 30611 h 499241"/>
              <a:gd name="connsiteX6" fmla="*/ 262890 w 986790"/>
              <a:gd name="connsiteY6" fmla="*/ 38231 h 499241"/>
              <a:gd name="connsiteX7" fmla="*/ 213360 w 986790"/>
              <a:gd name="connsiteY7" fmla="*/ 49661 h 499241"/>
              <a:gd name="connsiteX8" fmla="*/ 133350 w 986790"/>
              <a:gd name="connsiteY8" fmla="*/ 61091 h 499241"/>
              <a:gd name="connsiteX9" fmla="*/ 121920 w 986790"/>
              <a:gd name="connsiteY9" fmla="*/ 68711 h 499241"/>
              <a:gd name="connsiteX10" fmla="*/ 80010 w 986790"/>
              <a:gd name="connsiteY10" fmla="*/ 76331 h 499241"/>
              <a:gd name="connsiteX11" fmla="*/ 68580 w 986790"/>
              <a:gd name="connsiteY11" fmla="*/ 83951 h 499241"/>
              <a:gd name="connsiteX12" fmla="*/ 38100 w 986790"/>
              <a:gd name="connsiteY12" fmla="*/ 99191 h 499241"/>
              <a:gd name="connsiteX13" fmla="*/ 15240 w 986790"/>
              <a:gd name="connsiteY13" fmla="*/ 122051 h 499241"/>
              <a:gd name="connsiteX14" fmla="*/ 0 w 986790"/>
              <a:gd name="connsiteY14" fmla="*/ 148721 h 499241"/>
              <a:gd name="connsiteX15" fmla="*/ 3810 w 986790"/>
              <a:gd name="connsiteY15" fmla="*/ 293501 h 499241"/>
              <a:gd name="connsiteX16" fmla="*/ 15240 w 986790"/>
              <a:gd name="connsiteY16" fmla="*/ 327791 h 499241"/>
              <a:gd name="connsiteX17" fmla="*/ 26670 w 986790"/>
              <a:gd name="connsiteY17" fmla="*/ 358271 h 499241"/>
              <a:gd name="connsiteX18" fmla="*/ 30480 w 986790"/>
              <a:gd name="connsiteY18" fmla="*/ 377321 h 499241"/>
              <a:gd name="connsiteX19" fmla="*/ 38100 w 986790"/>
              <a:gd name="connsiteY19" fmla="*/ 392561 h 499241"/>
              <a:gd name="connsiteX20" fmla="*/ 41910 w 986790"/>
              <a:gd name="connsiteY20" fmla="*/ 419231 h 499241"/>
              <a:gd name="connsiteX21" fmla="*/ 49530 w 986790"/>
              <a:gd name="connsiteY21" fmla="*/ 434471 h 499241"/>
              <a:gd name="connsiteX22" fmla="*/ 68580 w 986790"/>
              <a:gd name="connsiteY22" fmla="*/ 472571 h 499241"/>
              <a:gd name="connsiteX23" fmla="*/ 91440 w 986790"/>
              <a:gd name="connsiteY23" fmla="*/ 480191 h 499241"/>
              <a:gd name="connsiteX24" fmla="*/ 102870 w 986790"/>
              <a:gd name="connsiteY24" fmla="*/ 484001 h 499241"/>
              <a:gd name="connsiteX25" fmla="*/ 118110 w 986790"/>
              <a:gd name="connsiteY25" fmla="*/ 491621 h 499241"/>
              <a:gd name="connsiteX26" fmla="*/ 152400 w 986790"/>
              <a:gd name="connsiteY26" fmla="*/ 499241 h 499241"/>
              <a:gd name="connsiteX27" fmla="*/ 331470 w 986790"/>
              <a:gd name="connsiteY27" fmla="*/ 495431 h 499241"/>
              <a:gd name="connsiteX28" fmla="*/ 354330 w 986790"/>
              <a:gd name="connsiteY28" fmla="*/ 487811 h 499241"/>
              <a:gd name="connsiteX29" fmla="*/ 377190 w 986790"/>
              <a:gd name="connsiteY29" fmla="*/ 480191 h 499241"/>
              <a:gd name="connsiteX30" fmla="*/ 388620 w 986790"/>
              <a:gd name="connsiteY30" fmla="*/ 476381 h 499241"/>
              <a:gd name="connsiteX31" fmla="*/ 411480 w 986790"/>
              <a:gd name="connsiteY31" fmla="*/ 472571 h 499241"/>
              <a:gd name="connsiteX32" fmla="*/ 422910 w 986790"/>
              <a:gd name="connsiteY32" fmla="*/ 468761 h 499241"/>
              <a:gd name="connsiteX33" fmla="*/ 487680 w 986790"/>
              <a:gd name="connsiteY33" fmla="*/ 464951 h 499241"/>
              <a:gd name="connsiteX34" fmla="*/ 514350 w 986790"/>
              <a:gd name="connsiteY34" fmla="*/ 461141 h 499241"/>
              <a:gd name="connsiteX35" fmla="*/ 560070 w 986790"/>
              <a:gd name="connsiteY35" fmla="*/ 449711 h 499241"/>
              <a:gd name="connsiteX36" fmla="*/ 575310 w 986790"/>
              <a:gd name="connsiteY36" fmla="*/ 445901 h 499241"/>
              <a:gd name="connsiteX37" fmla="*/ 590550 w 986790"/>
              <a:gd name="connsiteY37" fmla="*/ 442091 h 499241"/>
              <a:gd name="connsiteX38" fmla="*/ 624840 w 986790"/>
              <a:gd name="connsiteY38" fmla="*/ 430661 h 499241"/>
              <a:gd name="connsiteX39" fmla="*/ 636270 w 986790"/>
              <a:gd name="connsiteY39" fmla="*/ 426851 h 499241"/>
              <a:gd name="connsiteX40" fmla="*/ 666750 w 986790"/>
              <a:gd name="connsiteY40" fmla="*/ 419231 h 499241"/>
              <a:gd name="connsiteX41" fmla="*/ 681990 w 986790"/>
              <a:gd name="connsiteY41" fmla="*/ 415421 h 499241"/>
              <a:gd name="connsiteX42" fmla="*/ 708660 w 986790"/>
              <a:gd name="connsiteY42" fmla="*/ 411611 h 499241"/>
              <a:gd name="connsiteX43" fmla="*/ 803910 w 986790"/>
              <a:gd name="connsiteY43" fmla="*/ 403991 h 499241"/>
              <a:gd name="connsiteX44" fmla="*/ 826770 w 986790"/>
              <a:gd name="connsiteY44" fmla="*/ 400181 h 499241"/>
              <a:gd name="connsiteX45" fmla="*/ 845820 w 986790"/>
              <a:gd name="connsiteY45" fmla="*/ 392561 h 499241"/>
              <a:gd name="connsiteX46" fmla="*/ 864870 w 986790"/>
              <a:gd name="connsiteY46" fmla="*/ 388751 h 499241"/>
              <a:gd name="connsiteX47" fmla="*/ 876300 w 986790"/>
              <a:gd name="connsiteY47" fmla="*/ 381131 h 499241"/>
              <a:gd name="connsiteX48" fmla="*/ 902970 w 986790"/>
              <a:gd name="connsiteY48" fmla="*/ 362081 h 499241"/>
              <a:gd name="connsiteX49" fmla="*/ 914400 w 986790"/>
              <a:gd name="connsiteY49" fmla="*/ 358271 h 499241"/>
              <a:gd name="connsiteX50" fmla="*/ 925830 w 986790"/>
              <a:gd name="connsiteY50" fmla="*/ 350651 h 499241"/>
              <a:gd name="connsiteX51" fmla="*/ 956310 w 986790"/>
              <a:gd name="connsiteY51" fmla="*/ 327791 h 499241"/>
              <a:gd name="connsiteX52" fmla="*/ 963930 w 986790"/>
              <a:gd name="connsiteY52" fmla="*/ 316361 h 499241"/>
              <a:gd name="connsiteX53" fmla="*/ 986790 w 986790"/>
              <a:gd name="connsiteY53" fmla="*/ 289691 h 499241"/>
              <a:gd name="connsiteX54" fmla="*/ 982980 w 986790"/>
              <a:gd name="connsiteY54" fmla="*/ 175391 h 499241"/>
              <a:gd name="connsiteX55" fmla="*/ 956310 w 986790"/>
              <a:gd name="connsiteY55" fmla="*/ 148721 h 499241"/>
              <a:gd name="connsiteX56" fmla="*/ 925830 w 986790"/>
              <a:gd name="connsiteY56" fmla="*/ 137291 h 499241"/>
              <a:gd name="connsiteX57" fmla="*/ 880110 w 986790"/>
              <a:gd name="connsiteY57" fmla="*/ 125861 h 499241"/>
              <a:gd name="connsiteX58" fmla="*/ 868680 w 986790"/>
              <a:gd name="connsiteY58" fmla="*/ 122051 h 499241"/>
              <a:gd name="connsiteX59" fmla="*/ 842010 w 986790"/>
              <a:gd name="connsiteY59" fmla="*/ 118241 h 499241"/>
              <a:gd name="connsiteX60" fmla="*/ 830580 w 986790"/>
              <a:gd name="connsiteY60" fmla="*/ 114431 h 499241"/>
              <a:gd name="connsiteX61" fmla="*/ 746760 w 986790"/>
              <a:gd name="connsiteY61" fmla="*/ 106811 h 499241"/>
              <a:gd name="connsiteX62" fmla="*/ 720090 w 986790"/>
              <a:gd name="connsiteY62" fmla="*/ 103001 h 499241"/>
              <a:gd name="connsiteX63" fmla="*/ 708660 w 986790"/>
              <a:gd name="connsiteY63" fmla="*/ 99191 h 499241"/>
              <a:gd name="connsiteX64" fmla="*/ 689610 w 986790"/>
              <a:gd name="connsiteY64" fmla="*/ 95381 h 499241"/>
              <a:gd name="connsiteX65" fmla="*/ 678180 w 986790"/>
              <a:gd name="connsiteY65" fmla="*/ 87761 h 499241"/>
              <a:gd name="connsiteX66" fmla="*/ 647700 w 986790"/>
              <a:gd name="connsiteY66" fmla="*/ 80141 h 499241"/>
              <a:gd name="connsiteX67" fmla="*/ 636270 w 986790"/>
              <a:gd name="connsiteY67" fmla="*/ 76331 h 499241"/>
              <a:gd name="connsiteX68" fmla="*/ 624840 w 986790"/>
              <a:gd name="connsiteY68" fmla="*/ 64901 h 499241"/>
              <a:gd name="connsiteX69" fmla="*/ 613410 w 986790"/>
              <a:gd name="connsiteY69" fmla="*/ 61091 h 499241"/>
              <a:gd name="connsiteX70" fmla="*/ 567690 w 986790"/>
              <a:gd name="connsiteY70" fmla="*/ 30611 h 499241"/>
              <a:gd name="connsiteX71" fmla="*/ 544830 w 986790"/>
              <a:gd name="connsiteY71" fmla="*/ 7751 h 499241"/>
              <a:gd name="connsiteX72" fmla="*/ 552450 w 986790"/>
              <a:gd name="connsiteY72" fmla="*/ 3941 h 49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86790" h="499241">
                <a:moveTo>
                  <a:pt x="552450" y="3941"/>
                </a:moveTo>
                <a:cubicBezTo>
                  <a:pt x="532765" y="3941"/>
                  <a:pt x="468585" y="5425"/>
                  <a:pt x="426720" y="7751"/>
                </a:cubicBezTo>
                <a:cubicBezTo>
                  <a:pt x="422710" y="7974"/>
                  <a:pt x="419186" y="10587"/>
                  <a:pt x="415290" y="11561"/>
                </a:cubicBezTo>
                <a:cubicBezTo>
                  <a:pt x="409008" y="13132"/>
                  <a:pt x="402640" y="14386"/>
                  <a:pt x="396240" y="15371"/>
                </a:cubicBezTo>
                <a:cubicBezTo>
                  <a:pt x="376208" y="18453"/>
                  <a:pt x="347137" y="21043"/>
                  <a:pt x="327660" y="22991"/>
                </a:cubicBezTo>
                <a:cubicBezTo>
                  <a:pt x="274848" y="36194"/>
                  <a:pt x="356250" y="16100"/>
                  <a:pt x="293370" y="30611"/>
                </a:cubicBezTo>
                <a:cubicBezTo>
                  <a:pt x="283166" y="32966"/>
                  <a:pt x="273050" y="35691"/>
                  <a:pt x="262890" y="38231"/>
                </a:cubicBezTo>
                <a:cubicBezTo>
                  <a:pt x="246793" y="42255"/>
                  <a:pt x="229826" y="47309"/>
                  <a:pt x="213360" y="49661"/>
                </a:cubicBezTo>
                <a:cubicBezTo>
                  <a:pt x="124916" y="62296"/>
                  <a:pt x="179140" y="51933"/>
                  <a:pt x="133350" y="61091"/>
                </a:cubicBezTo>
                <a:cubicBezTo>
                  <a:pt x="129540" y="63631"/>
                  <a:pt x="126016" y="66663"/>
                  <a:pt x="121920" y="68711"/>
                </a:cubicBezTo>
                <a:cubicBezTo>
                  <a:pt x="110174" y="74584"/>
                  <a:pt x="90517" y="75018"/>
                  <a:pt x="80010" y="76331"/>
                </a:cubicBezTo>
                <a:cubicBezTo>
                  <a:pt x="76200" y="78871"/>
                  <a:pt x="72676" y="81903"/>
                  <a:pt x="68580" y="83951"/>
                </a:cubicBezTo>
                <a:cubicBezTo>
                  <a:pt x="53899" y="91292"/>
                  <a:pt x="49449" y="89103"/>
                  <a:pt x="38100" y="99191"/>
                </a:cubicBezTo>
                <a:cubicBezTo>
                  <a:pt x="30046" y="106350"/>
                  <a:pt x="20059" y="112412"/>
                  <a:pt x="15240" y="122051"/>
                </a:cubicBezTo>
                <a:cubicBezTo>
                  <a:pt x="5572" y="141387"/>
                  <a:pt x="10770" y="132565"/>
                  <a:pt x="0" y="148721"/>
                </a:cubicBezTo>
                <a:cubicBezTo>
                  <a:pt x="1270" y="196981"/>
                  <a:pt x="526" y="245336"/>
                  <a:pt x="3810" y="293501"/>
                </a:cubicBezTo>
                <a:cubicBezTo>
                  <a:pt x="4598" y="305062"/>
                  <a:pt x="12941" y="316295"/>
                  <a:pt x="15240" y="327791"/>
                </a:cubicBezTo>
                <a:cubicBezTo>
                  <a:pt x="19948" y="351331"/>
                  <a:pt x="15458" y="341453"/>
                  <a:pt x="26670" y="358271"/>
                </a:cubicBezTo>
                <a:cubicBezTo>
                  <a:pt x="27940" y="364621"/>
                  <a:pt x="28432" y="371178"/>
                  <a:pt x="30480" y="377321"/>
                </a:cubicBezTo>
                <a:cubicBezTo>
                  <a:pt x="32276" y="382709"/>
                  <a:pt x="36606" y="387082"/>
                  <a:pt x="38100" y="392561"/>
                </a:cubicBezTo>
                <a:cubicBezTo>
                  <a:pt x="40463" y="401225"/>
                  <a:pt x="39547" y="410567"/>
                  <a:pt x="41910" y="419231"/>
                </a:cubicBezTo>
                <a:cubicBezTo>
                  <a:pt x="43404" y="424710"/>
                  <a:pt x="47421" y="429198"/>
                  <a:pt x="49530" y="434471"/>
                </a:cubicBezTo>
                <a:cubicBezTo>
                  <a:pt x="54310" y="446420"/>
                  <a:pt x="56164" y="464293"/>
                  <a:pt x="68580" y="472571"/>
                </a:cubicBezTo>
                <a:cubicBezTo>
                  <a:pt x="75263" y="477026"/>
                  <a:pt x="83820" y="477651"/>
                  <a:pt x="91440" y="480191"/>
                </a:cubicBezTo>
                <a:cubicBezTo>
                  <a:pt x="95250" y="481461"/>
                  <a:pt x="99278" y="482205"/>
                  <a:pt x="102870" y="484001"/>
                </a:cubicBezTo>
                <a:cubicBezTo>
                  <a:pt x="107950" y="486541"/>
                  <a:pt x="112792" y="489627"/>
                  <a:pt x="118110" y="491621"/>
                </a:cubicBezTo>
                <a:cubicBezTo>
                  <a:pt x="124259" y="493927"/>
                  <a:pt x="147227" y="498206"/>
                  <a:pt x="152400" y="499241"/>
                </a:cubicBezTo>
                <a:cubicBezTo>
                  <a:pt x="212090" y="497971"/>
                  <a:pt x="271862" y="498805"/>
                  <a:pt x="331470" y="495431"/>
                </a:cubicBezTo>
                <a:cubicBezTo>
                  <a:pt x="339489" y="494977"/>
                  <a:pt x="346710" y="490351"/>
                  <a:pt x="354330" y="487811"/>
                </a:cubicBezTo>
                <a:lnTo>
                  <a:pt x="377190" y="480191"/>
                </a:lnTo>
                <a:cubicBezTo>
                  <a:pt x="381000" y="478921"/>
                  <a:pt x="384659" y="477041"/>
                  <a:pt x="388620" y="476381"/>
                </a:cubicBezTo>
                <a:cubicBezTo>
                  <a:pt x="396240" y="475111"/>
                  <a:pt x="403939" y="474247"/>
                  <a:pt x="411480" y="472571"/>
                </a:cubicBezTo>
                <a:cubicBezTo>
                  <a:pt x="415400" y="471700"/>
                  <a:pt x="418914" y="469161"/>
                  <a:pt x="422910" y="468761"/>
                </a:cubicBezTo>
                <a:cubicBezTo>
                  <a:pt x="444430" y="466609"/>
                  <a:pt x="466090" y="466221"/>
                  <a:pt x="487680" y="464951"/>
                </a:cubicBezTo>
                <a:cubicBezTo>
                  <a:pt x="496570" y="463681"/>
                  <a:pt x="505544" y="462902"/>
                  <a:pt x="514350" y="461141"/>
                </a:cubicBezTo>
                <a:lnTo>
                  <a:pt x="560070" y="449711"/>
                </a:lnTo>
                <a:lnTo>
                  <a:pt x="575310" y="445901"/>
                </a:lnTo>
                <a:cubicBezTo>
                  <a:pt x="580390" y="444631"/>
                  <a:pt x="585582" y="443747"/>
                  <a:pt x="590550" y="442091"/>
                </a:cubicBezTo>
                <a:lnTo>
                  <a:pt x="624840" y="430661"/>
                </a:lnTo>
                <a:cubicBezTo>
                  <a:pt x="628650" y="429391"/>
                  <a:pt x="632374" y="427825"/>
                  <a:pt x="636270" y="426851"/>
                </a:cubicBezTo>
                <a:lnTo>
                  <a:pt x="666750" y="419231"/>
                </a:lnTo>
                <a:cubicBezTo>
                  <a:pt x="671830" y="417961"/>
                  <a:pt x="676806" y="416162"/>
                  <a:pt x="681990" y="415421"/>
                </a:cubicBezTo>
                <a:lnTo>
                  <a:pt x="708660" y="411611"/>
                </a:lnTo>
                <a:cubicBezTo>
                  <a:pt x="747874" y="398540"/>
                  <a:pt x="707367" y="410887"/>
                  <a:pt x="803910" y="403991"/>
                </a:cubicBezTo>
                <a:cubicBezTo>
                  <a:pt x="811615" y="403441"/>
                  <a:pt x="819150" y="401451"/>
                  <a:pt x="826770" y="400181"/>
                </a:cubicBezTo>
                <a:cubicBezTo>
                  <a:pt x="833120" y="397641"/>
                  <a:pt x="839269" y="394526"/>
                  <a:pt x="845820" y="392561"/>
                </a:cubicBezTo>
                <a:cubicBezTo>
                  <a:pt x="852023" y="390700"/>
                  <a:pt x="858807" y="391025"/>
                  <a:pt x="864870" y="388751"/>
                </a:cubicBezTo>
                <a:cubicBezTo>
                  <a:pt x="869157" y="387143"/>
                  <a:pt x="872574" y="383793"/>
                  <a:pt x="876300" y="381131"/>
                </a:cubicBezTo>
                <a:cubicBezTo>
                  <a:pt x="880327" y="378255"/>
                  <a:pt x="896984" y="365074"/>
                  <a:pt x="902970" y="362081"/>
                </a:cubicBezTo>
                <a:cubicBezTo>
                  <a:pt x="906562" y="360285"/>
                  <a:pt x="910808" y="360067"/>
                  <a:pt x="914400" y="358271"/>
                </a:cubicBezTo>
                <a:cubicBezTo>
                  <a:pt x="918496" y="356223"/>
                  <a:pt x="922127" y="353344"/>
                  <a:pt x="925830" y="350651"/>
                </a:cubicBezTo>
                <a:cubicBezTo>
                  <a:pt x="936101" y="343181"/>
                  <a:pt x="949265" y="338358"/>
                  <a:pt x="956310" y="327791"/>
                </a:cubicBezTo>
                <a:cubicBezTo>
                  <a:pt x="958850" y="323981"/>
                  <a:pt x="960999" y="319879"/>
                  <a:pt x="963930" y="316361"/>
                </a:cubicBezTo>
                <a:cubicBezTo>
                  <a:pt x="1003730" y="268601"/>
                  <a:pt x="943984" y="346766"/>
                  <a:pt x="986790" y="289691"/>
                </a:cubicBezTo>
                <a:cubicBezTo>
                  <a:pt x="985520" y="251591"/>
                  <a:pt x="988224" y="213150"/>
                  <a:pt x="982980" y="175391"/>
                </a:cubicBezTo>
                <a:cubicBezTo>
                  <a:pt x="979232" y="148403"/>
                  <a:pt x="970412" y="155772"/>
                  <a:pt x="956310" y="148721"/>
                </a:cubicBezTo>
                <a:cubicBezTo>
                  <a:pt x="930148" y="135640"/>
                  <a:pt x="962584" y="144642"/>
                  <a:pt x="925830" y="137291"/>
                </a:cubicBezTo>
                <a:cubicBezTo>
                  <a:pt x="897855" y="123303"/>
                  <a:pt x="922675" y="133600"/>
                  <a:pt x="880110" y="125861"/>
                </a:cubicBezTo>
                <a:cubicBezTo>
                  <a:pt x="876159" y="125143"/>
                  <a:pt x="872618" y="122839"/>
                  <a:pt x="868680" y="122051"/>
                </a:cubicBezTo>
                <a:cubicBezTo>
                  <a:pt x="859874" y="120290"/>
                  <a:pt x="850900" y="119511"/>
                  <a:pt x="842010" y="118241"/>
                </a:cubicBezTo>
                <a:cubicBezTo>
                  <a:pt x="838200" y="116971"/>
                  <a:pt x="834500" y="115302"/>
                  <a:pt x="830580" y="114431"/>
                </a:cubicBezTo>
                <a:cubicBezTo>
                  <a:pt x="802574" y="108207"/>
                  <a:pt x="776064" y="108643"/>
                  <a:pt x="746760" y="106811"/>
                </a:cubicBezTo>
                <a:cubicBezTo>
                  <a:pt x="737870" y="105541"/>
                  <a:pt x="728896" y="104762"/>
                  <a:pt x="720090" y="103001"/>
                </a:cubicBezTo>
                <a:cubicBezTo>
                  <a:pt x="716152" y="102213"/>
                  <a:pt x="712556" y="100165"/>
                  <a:pt x="708660" y="99191"/>
                </a:cubicBezTo>
                <a:cubicBezTo>
                  <a:pt x="702378" y="97620"/>
                  <a:pt x="695960" y="96651"/>
                  <a:pt x="689610" y="95381"/>
                </a:cubicBezTo>
                <a:cubicBezTo>
                  <a:pt x="685800" y="92841"/>
                  <a:pt x="682483" y="89326"/>
                  <a:pt x="678180" y="87761"/>
                </a:cubicBezTo>
                <a:cubicBezTo>
                  <a:pt x="668338" y="84182"/>
                  <a:pt x="657635" y="83453"/>
                  <a:pt x="647700" y="80141"/>
                </a:cubicBezTo>
                <a:lnTo>
                  <a:pt x="636270" y="76331"/>
                </a:lnTo>
                <a:cubicBezTo>
                  <a:pt x="632460" y="72521"/>
                  <a:pt x="629323" y="67890"/>
                  <a:pt x="624840" y="64901"/>
                </a:cubicBezTo>
                <a:cubicBezTo>
                  <a:pt x="621498" y="62673"/>
                  <a:pt x="616936" y="63014"/>
                  <a:pt x="613410" y="61091"/>
                </a:cubicBezTo>
                <a:cubicBezTo>
                  <a:pt x="605409" y="56727"/>
                  <a:pt x="577747" y="39663"/>
                  <a:pt x="567690" y="30611"/>
                </a:cubicBezTo>
                <a:cubicBezTo>
                  <a:pt x="559680" y="23402"/>
                  <a:pt x="544830" y="7751"/>
                  <a:pt x="544830" y="7751"/>
                </a:cubicBezTo>
                <a:cubicBezTo>
                  <a:pt x="539884" y="-7087"/>
                  <a:pt x="572135" y="3941"/>
                  <a:pt x="552450" y="3941"/>
                </a:cubicBezTo>
                <a:close/>
              </a:path>
            </a:pathLst>
          </a:custGeom>
          <a:solidFill>
            <a:srgbClr val="FFC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3581B72-3F2B-489D-938B-0844864F67CC}"/>
              </a:ext>
            </a:extLst>
          </p:cNvPr>
          <p:cNvSpPr/>
          <p:nvPr/>
        </p:nvSpPr>
        <p:spPr>
          <a:xfrm>
            <a:off x="3108960" y="5207302"/>
            <a:ext cx="1337310" cy="340058"/>
          </a:xfrm>
          <a:custGeom>
            <a:avLst/>
            <a:gdLst>
              <a:gd name="connsiteX0" fmla="*/ 1078230 w 1337310"/>
              <a:gd name="connsiteY0" fmla="*/ 39068 h 340058"/>
              <a:gd name="connsiteX1" fmla="*/ 1005840 w 1337310"/>
              <a:gd name="connsiteY1" fmla="*/ 31448 h 340058"/>
              <a:gd name="connsiteX2" fmla="*/ 982980 w 1337310"/>
              <a:gd name="connsiteY2" fmla="*/ 23828 h 340058"/>
              <a:gd name="connsiteX3" fmla="*/ 963930 w 1337310"/>
              <a:gd name="connsiteY3" fmla="*/ 20018 h 340058"/>
              <a:gd name="connsiteX4" fmla="*/ 925830 w 1337310"/>
              <a:gd name="connsiteY4" fmla="*/ 12398 h 340058"/>
              <a:gd name="connsiteX5" fmla="*/ 857250 w 1337310"/>
              <a:gd name="connsiteY5" fmla="*/ 8588 h 340058"/>
              <a:gd name="connsiteX6" fmla="*/ 822960 w 1337310"/>
              <a:gd name="connsiteY6" fmla="*/ 968 h 340058"/>
              <a:gd name="connsiteX7" fmla="*/ 594360 w 1337310"/>
              <a:gd name="connsiteY7" fmla="*/ 8588 h 340058"/>
              <a:gd name="connsiteX8" fmla="*/ 537210 w 1337310"/>
              <a:gd name="connsiteY8" fmla="*/ 16208 h 340058"/>
              <a:gd name="connsiteX9" fmla="*/ 502920 w 1337310"/>
              <a:gd name="connsiteY9" fmla="*/ 20018 h 340058"/>
              <a:gd name="connsiteX10" fmla="*/ 365760 w 1337310"/>
              <a:gd name="connsiteY10" fmla="*/ 23828 h 340058"/>
              <a:gd name="connsiteX11" fmla="*/ 339090 w 1337310"/>
              <a:gd name="connsiteY11" fmla="*/ 27638 h 340058"/>
              <a:gd name="connsiteX12" fmla="*/ 320040 w 1337310"/>
              <a:gd name="connsiteY12" fmla="*/ 35258 h 340058"/>
              <a:gd name="connsiteX13" fmla="*/ 289560 w 1337310"/>
              <a:gd name="connsiteY13" fmla="*/ 39068 h 340058"/>
              <a:gd name="connsiteX14" fmla="*/ 266700 w 1337310"/>
              <a:gd name="connsiteY14" fmla="*/ 46688 h 340058"/>
              <a:gd name="connsiteX15" fmla="*/ 247650 w 1337310"/>
              <a:gd name="connsiteY15" fmla="*/ 50498 h 340058"/>
              <a:gd name="connsiteX16" fmla="*/ 213360 w 1337310"/>
              <a:gd name="connsiteY16" fmla="*/ 61928 h 340058"/>
              <a:gd name="connsiteX17" fmla="*/ 186690 w 1337310"/>
              <a:gd name="connsiteY17" fmla="*/ 65738 h 340058"/>
              <a:gd name="connsiteX18" fmla="*/ 160020 w 1337310"/>
              <a:gd name="connsiteY18" fmla="*/ 73358 h 340058"/>
              <a:gd name="connsiteX19" fmla="*/ 110490 w 1337310"/>
              <a:gd name="connsiteY19" fmla="*/ 96218 h 340058"/>
              <a:gd name="connsiteX20" fmla="*/ 95250 w 1337310"/>
              <a:gd name="connsiteY20" fmla="*/ 111458 h 340058"/>
              <a:gd name="connsiteX21" fmla="*/ 76200 w 1337310"/>
              <a:gd name="connsiteY21" fmla="*/ 119078 h 340058"/>
              <a:gd name="connsiteX22" fmla="*/ 53340 w 1337310"/>
              <a:gd name="connsiteY22" fmla="*/ 130508 h 340058"/>
              <a:gd name="connsiteX23" fmla="*/ 41910 w 1337310"/>
              <a:gd name="connsiteY23" fmla="*/ 141938 h 340058"/>
              <a:gd name="connsiteX24" fmla="*/ 26670 w 1337310"/>
              <a:gd name="connsiteY24" fmla="*/ 153368 h 340058"/>
              <a:gd name="connsiteX25" fmla="*/ 22860 w 1337310"/>
              <a:gd name="connsiteY25" fmla="*/ 172418 h 340058"/>
              <a:gd name="connsiteX26" fmla="*/ 15240 w 1337310"/>
              <a:gd name="connsiteY26" fmla="*/ 183848 h 340058"/>
              <a:gd name="connsiteX27" fmla="*/ 11430 w 1337310"/>
              <a:gd name="connsiteY27" fmla="*/ 195278 h 340058"/>
              <a:gd name="connsiteX28" fmla="*/ 3810 w 1337310"/>
              <a:gd name="connsiteY28" fmla="*/ 210518 h 340058"/>
              <a:gd name="connsiteX29" fmla="*/ 0 w 1337310"/>
              <a:gd name="connsiteY29" fmla="*/ 229568 h 340058"/>
              <a:gd name="connsiteX30" fmla="*/ 3810 w 1337310"/>
              <a:gd name="connsiteY30" fmla="*/ 275288 h 340058"/>
              <a:gd name="connsiteX31" fmla="*/ 19050 w 1337310"/>
              <a:gd name="connsiteY31" fmla="*/ 301958 h 340058"/>
              <a:gd name="connsiteX32" fmla="*/ 30480 w 1337310"/>
              <a:gd name="connsiteY32" fmla="*/ 313388 h 340058"/>
              <a:gd name="connsiteX33" fmla="*/ 45720 w 1337310"/>
              <a:gd name="connsiteY33" fmla="*/ 324818 h 340058"/>
              <a:gd name="connsiteX34" fmla="*/ 76200 w 1337310"/>
              <a:gd name="connsiteY34" fmla="*/ 340058 h 340058"/>
              <a:gd name="connsiteX35" fmla="*/ 617220 w 1337310"/>
              <a:gd name="connsiteY35" fmla="*/ 336248 h 340058"/>
              <a:gd name="connsiteX36" fmla="*/ 643890 w 1337310"/>
              <a:gd name="connsiteY36" fmla="*/ 332438 h 340058"/>
              <a:gd name="connsiteX37" fmla="*/ 948690 w 1337310"/>
              <a:gd name="connsiteY37" fmla="*/ 328628 h 340058"/>
              <a:gd name="connsiteX38" fmla="*/ 963930 w 1337310"/>
              <a:gd name="connsiteY38" fmla="*/ 324818 h 340058"/>
              <a:gd name="connsiteX39" fmla="*/ 975360 w 1337310"/>
              <a:gd name="connsiteY39" fmla="*/ 321008 h 340058"/>
              <a:gd name="connsiteX40" fmla="*/ 1005840 w 1337310"/>
              <a:gd name="connsiteY40" fmla="*/ 313388 h 340058"/>
              <a:gd name="connsiteX41" fmla="*/ 1021080 w 1337310"/>
              <a:gd name="connsiteY41" fmla="*/ 309578 h 340058"/>
              <a:gd name="connsiteX42" fmla="*/ 1082040 w 1337310"/>
              <a:gd name="connsiteY42" fmla="*/ 305768 h 340058"/>
              <a:gd name="connsiteX43" fmla="*/ 1104900 w 1337310"/>
              <a:gd name="connsiteY43" fmla="*/ 298148 h 340058"/>
              <a:gd name="connsiteX44" fmla="*/ 1116330 w 1337310"/>
              <a:gd name="connsiteY44" fmla="*/ 294338 h 340058"/>
              <a:gd name="connsiteX45" fmla="*/ 1131570 w 1337310"/>
              <a:gd name="connsiteY45" fmla="*/ 290528 h 340058"/>
              <a:gd name="connsiteX46" fmla="*/ 1154430 w 1337310"/>
              <a:gd name="connsiteY46" fmla="*/ 282908 h 340058"/>
              <a:gd name="connsiteX47" fmla="*/ 1173480 w 1337310"/>
              <a:gd name="connsiteY47" fmla="*/ 279098 h 340058"/>
              <a:gd name="connsiteX48" fmla="*/ 1200150 w 1337310"/>
              <a:gd name="connsiteY48" fmla="*/ 267668 h 340058"/>
              <a:gd name="connsiteX49" fmla="*/ 1226820 w 1337310"/>
              <a:gd name="connsiteY49" fmla="*/ 260048 h 340058"/>
              <a:gd name="connsiteX50" fmla="*/ 1253490 w 1337310"/>
              <a:gd name="connsiteY50" fmla="*/ 252428 h 340058"/>
              <a:gd name="connsiteX51" fmla="*/ 1276350 w 1337310"/>
              <a:gd name="connsiteY51" fmla="*/ 240998 h 340058"/>
              <a:gd name="connsiteX52" fmla="*/ 1299210 w 1337310"/>
              <a:gd name="connsiteY52" fmla="*/ 221948 h 340058"/>
              <a:gd name="connsiteX53" fmla="*/ 1310640 w 1337310"/>
              <a:gd name="connsiteY53" fmla="*/ 214328 h 340058"/>
              <a:gd name="connsiteX54" fmla="*/ 1325880 w 1337310"/>
              <a:gd name="connsiteY54" fmla="*/ 191468 h 340058"/>
              <a:gd name="connsiteX55" fmla="*/ 1337310 w 1337310"/>
              <a:gd name="connsiteY55" fmla="*/ 164798 h 340058"/>
              <a:gd name="connsiteX56" fmla="*/ 1333500 w 1337310"/>
              <a:gd name="connsiteY56" fmla="*/ 115268 h 340058"/>
              <a:gd name="connsiteX57" fmla="*/ 1310640 w 1337310"/>
              <a:gd name="connsiteY57" fmla="*/ 100028 h 340058"/>
              <a:gd name="connsiteX58" fmla="*/ 1280160 w 1337310"/>
              <a:gd name="connsiteY58" fmla="*/ 77168 h 340058"/>
              <a:gd name="connsiteX59" fmla="*/ 1264920 w 1337310"/>
              <a:gd name="connsiteY59" fmla="*/ 69548 h 340058"/>
              <a:gd name="connsiteX60" fmla="*/ 1253490 w 1337310"/>
              <a:gd name="connsiteY60" fmla="*/ 65738 h 340058"/>
              <a:gd name="connsiteX61" fmla="*/ 1234440 w 1337310"/>
              <a:gd name="connsiteY61" fmla="*/ 58118 h 340058"/>
              <a:gd name="connsiteX62" fmla="*/ 1219200 w 1337310"/>
              <a:gd name="connsiteY62" fmla="*/ 50498 h 340058"/>
              <a:gd name="connsiteX63" fmla="*/ 1181100 w 1337310"/>
              <a:gd name="connsiteY63" fmla="*/ 42878 h 340058"/>
              <a:gd name="connsiteX64" fmla="*/ 1078230 w 1337310"/>
              <a:gd name="connsiteY64" fmla="*/ 39068 h 34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337310" h="340058">
                <a:moveTo>
                  <a:pt x="1078230" y="39068"/>
                </a:moveTo>
                <a:cubicBezTo>
                  <a:pt x="1049020" y="37163"/>
                  <a:pt x="1022719" y="35343"/>
                  <a:pt x="1005840" y="31448"/>
                </a:cubicBezTo>
                <a:cubicBezTo>
                  <a:pt x="998014" y="29642"/>
                  <a:pt x="990856" y="25403"/>
                  <a:pt x="982980" y="23828"/>
                </a:cubicBezTo>
                <a:cubicBezTo>
                  <a:pt x="976630" y="22558"/>
                  <a:pt x="970252" y="21423"/>
                  <a:pt x="963930" y="20018"/>
                </a:cubicBezTo>
                <a:cubicBezTo>
                  <a:pt x="948046" y="16488"/>
                  <a:pt x="943748" y="13891"/>
                  <a:pt x="925830" y="12398"/>
                </a:cubicBezTo>
                <a:cubicBezTo>
                  <a:pt x="903014" y="10497"/>
                  <a:pt x="880110" y="9858"/>
                  <a:pt x="857250" y="8588"/>
                </a:cubicBezTo>
                <a:cubicBezTo>
                  <a:pt x="845820" y="6048"/>
                  <a:pt x="834667" y="1163"/>
                  <a:pt x="822960" y="968"/>
                </a:cubicBezTo>
                <a:cubicBezTo>
                  <a:pt x="724345" y="-676"/>
                  <a:pt x="674007" y="-1368"/>
                  <a:pt x="594360" y="8588"/>
                </a:cubicBezTo>
                <a:cubicBezTo>
                  <a:pt x="502716" y="20044"/>
                  <a:pt x="639126" y="4218"/>
                  <a:pt x="537210" y="16208"/>
                </a:cubicBezTo>
                <a:cubicBezTo>
                  <a:pt x="525788" y="17552"/>
                  <a:pt x="514409" y="19507"/>
                  <a:pt x="502920" y="20018"/>
                </a:cubicBezTo>
                <a:cubicBezTo>
                  <a:pt x="457227" y="22049"/>
                  <a:pt x="411480" y="22558"/>
                  <a:pt x="365760" y="23828"/>
                </a:cubicBezTo>
                <a:cubicBezTo>
                  <a:pt x="356870" y="25098"/>
                  <a:pt x="347802" y="25460"/>
                  <a:pt x="339090" y="27638"/>
                </a:cubicBezTo>
                <a:cubicBezTo>
                  <a:pt x="332455" y="29297"/>
                  <a:pt x="326704" y="33720"/>
                  <a:pt x="320040" y="35258"/>
                </a:cubicBezTo>
                <a:cubicBezTo>
                  <a:pt x="310063" y="37560"/>
                  <a:pt x="299720" y="37798"/>
                  <a:pt x="289560" y="39068"/>
                </a:cubicBezTo>
                <a:cubicBezTo>
                  <a:pt x="281940" y="41608"/>
                  <a:pt x="274449" y="44575"/>
                  <a:pt x="266700" y="46688"/>
                </a:cubicBezTo>
                <a:cubicBezTo>
                  <a:pt x="260452" y="48392"/>
                  <a:pt x="253853" y="48637"/>
                  <a:pt x="247650" y="50498"/>
                </a:cubicBezTo>
                <a:cubicBezTo>
                  <a:pt x="219988" y="58797"/>
                  <a:pt x="238106" y="57429"/>
                  <a:pt x="213360" y="61928"/>
                </a:cubicBezTo>
                <a:cubicBezTo>
                  <a:pt x="204525" y="63534"/>
                  <a:pt x="195525" y="64132"/>
                  <a:pt x="186690" y="65738"/>
                </a:cubicBezTo>
                <a:cubicBezTo>
                  <a:pt x="178919" y="67151"/>
                  <a:pt x="167701" y="70478"/>
                  <a:pt x="160020" y="73358"/>
                </a:cubicBezTo>
                <a:cubicBezTo>
                  <a:pt x="149235" y="77403"/>
                  <a:pt x="115843" y="90865"/>
                  <a:pt x="110490" y="96218"/>
                </a:cubicBezTo>
                <a:cubicBezTo>
                  <a:pt x="105410" y="101298"/>
                  <a:pt x="101228" y="107473"/>
                  <a:pt x="95250" y="111458"/>
                </a:cubicBezTo>
                <a:cubicBezTo>
                  <a:pt x="89559" y="115252"/>
                  <a:pt x="82426" y="116248"/>
                  <a:pt x="76200" y="119078"/>
                </a:cubicBezTo>
                <a:cubicBezTo>
                  <a:pt x="68444" y="122603"/>
                  <a:pt x="60429" y="125782"/>
                  <a:pt x="53340" y="130508"/>
                </a:cubicBezTo>
                <a:cubicBezTo>
                  <a:pt x="48857" y="133497"/>
                  <a:pt x="46001" y="138431"/>
                  <a:pt x="41910" y="141938"/>
                </a:cubicBezTo>
                <a:cubicBezTo>
                  <a:pt x="37089" y="146071"/>
                  <a:pt x="31750" y="149558"/>
                  <a:pt x="26670" y="153368"/>
                </a:cubicBezTo>
                <a:cubicBezTo>
                  <a:pt x="25400" y="159718"/>
                  <a:pt x="25134" y="166355"/>
                  <a:pt x="22860" y="172418"/>
                </a:cubicBezTo>
                <a:cubicBezTo>
                  <a:pt x="21252" y="176705"/>
                  <a:pt x="17288" y="179752"/>
                  <a:pt x="15240" y="183848"/>
                </a:cubicBezTo>
                <a:cubicBezTo>
                  <a:pt x="13444" y="187440"/>
                  <a:pt x="13012" y="191587"/>
                  <a:pt x="11430" y="195278"/>
                </a:cubicBezTo>
                <a:cubicBezTo>
                  <a:pt x="9193" y="200498"/>
                  <a:pt x="6350" y="205438"/>
                  <a:pt x="3810" y="210518"/>
                </a:cubicBezTo>
                <a:cubicBezTo>
                  <a:pt x="2540" y="216868"/>
                  <a:pt x="0" y="223092"/>
                  <a:pt x="0" y="229568"/>
                </a:cubicBezTo>
                <a:cubicBezTo>
                  <a:pt x="0" y="244861"/>
                  <a:pt x="1789" y="260129"/>
                  <a:pt x="3810" y="275288"/>
                </a:cubicBezTo>
                <a:cubicBezTo>
                  <a:pt x="5264" y="286192"/>
                  <a:pt x="12111" y="293862"/>
                  <a:pt x="19050" y="301958"/>
                </a:cubicBezTo>
                <a:cubicBezTo>
                  <a:pt x="22557" y="306049"/>
                  <a:pt x="26389" y="309881"/>
                  <a:pt x="30480" y="313388"/>
                </a:cubicBezTo>
                <a:cubicBezTo>
                  <a:pt x="35301" y="317521"/>
                  <a:pt x="40899" y="320685"/>
                  <a:pt x="45720" y="324818"/>
                </a:cubicBezTo>
                <a:cubicBezTo>
                  <a:pt x="65209" y="341523"/>
                  <a:pt x="47684" y="334355"/>
                  <a:pt x="76200" y="340058"/>
                </a:cubicBezTo>
                <a:lnTo>
                  <a:pt x="617220" y="336248"/>
                </a:lnTo>
                <a:cubicBezTo>
                  <a:pt x="626199" y="336127"/>
                  <a:pt x="634912" y="332644"/>
                  <a:pt x="643890" y="332438"/>
                </a:cubicBezTo>
                <a:cubicBezTo>
                  <a:pt x="745471" y="330103"/>
                  <a:pt x="847090" y="329898"/>
                  <a:pt x="948690" y="328628"/>
                </a:cubicBezTo>
                <a:cubicBezTo>
                  <a:pt x="953770" y="327358"/>
                  <a:pt x="958895" y="326257"/>
                  <a:pt x="963930" y="324818"/>
                </a:cubicBezTo>
                <a:cubicBezTo>
                  <a:pt x="967792" y="323715"/>
                  <a:pt x="971485" y="322065"/>
                  <a:pt x="975360" y="321008"/>
                </a:cubicBezTo>
                <a:cubicBezTo>
                  <a:pt x="985464" y="318252"/>
                  <a:pt x="995680" y="315928"/>
                  <a:pt x="1005840" y="313388"/>
                </a:cubicBezTo>
                <a:cubicBezTo>
                  <a:pt x="1010920" y="312118"/>
                  <a:pt x="1015854" y="309905"/>
                  <a:pt x="1021080" y="309578"/>
                </a:cubicBezTo>
                <a:lnTo>
                  <a:pt x="1082040" y="305768"/>
                </a:lnTo>
                <a:lnTo>
                  <a:pt x="1104900" y="298148"/>
                </a:lnTo>
                <a:cubicBezTo>
                  <a:pt x="1108710" y="296878"/>
                  <a:pt x="1112434" y="295312"/>
                  <a:pt x="1116330" y="294338"/>
                </a:cubicBezTo>
                <a:cubicBezTo>
                  <a:pt x="1121410" y="293068"/>
                  <a:pt x="1126554" y="292033"/>
                  <a:pt x="1131570" y="290528"/>
                </a:cubicBezTo>
                <a:cubicBezTo>
                  <a:pt x="1139263" y="288220"/>
                  <a:pt x="1146554" y="284483"/>
                  <a:pt x="1154430" y="282908"/>
                </a:cubicBezTo>
                <a:cubicBezTo>
                  <a:pt x="1160780" y="281638"/>
                  <a:pt x="1167198" y="280669"/>
                  <a:pt x="1173480" y="279098"/>
                </a:cubicBezTo>
                <a:cubicBezTo>
                  <a:pt x="1187776" y="275524"/>
                  <a:pt x="1184884" y="274210"/>
                  <a:pt x="1200150" y="267668"/>
                </a:cubicBezTo>
                <a:cubicBezTo>
                  <a:pt x="1209285" y="263753"/>
                  <a:pt x="1217153" y="262810"/>
                  <a:pt x="1226820" y="260048"/>
                </a:cubicBezTo>
                <a:cubicBezTo>
                  <a:pt x="1265081" y="249116"/>
                  <a:pt x="1205847" y="264339"/>
                  <a:pt x="1253490" y="252428"/>
                </a:cubicBezTo>
                <a:cubicBezTo>
                  <a:pt x="1286247" y="230590"/>
                  <a:pt x="1244802" y="256772"/>
                  <a:pt x="1276350" y="240998"/>
                </a:cubicBezTo>
                <a:cubicBezTo>
                  <a:pt x="1290539" y="233903"/>
                  <a:pt x="1286571" y="232481"/>
                  <a:pt x="1299210" y="221948"/>
                </a:cubicBezTo>
                <a:cubicBezTo>
                  <a:pt x="1302728" y="219017"/>
                  <a:pt x="1306830" y="216868"/>
                  <a:pt x="1310640" y="214328"/>
                </a:cubicBezTo>
                <a:cubicBezTo>
                  <a:pt x="1315720" y="206708"/>
                  <a:pt x="1322984" y="200156"/>
                  <a:pt x="1325880" y="191468"/>
                </a:cubicBezTo>
                <a:cubicBezTo>
                  <a:pt x="1331486" y="174650"/>
                  <a:pt x="1327894" y="183630"/>
                  <a:pt x="1337310" y="164798"/>
                </a:cubicBezTo>
                <a:cubicBezTo>
                  <a:pt x="1336040" y="148288"/>
                  <a:pt x="1339805" y="130580"/>
                  <a:pt x="1333500" y="115268"/>
                </a:cubicBezTo>
                <a:cubicBezTo>
                  <a:pt x="1330013" y="106800"/>
                  <a:pt x="1317966" y="105523"/>
                  <a:pt x="1310640" y="100028"/>
                </a:cubicBezTo>
                <a:cubicBezTo>
                  <a:pt x="1300480" y="92408"/>
                  <a:pt x="1291519" y="82848"/>
                  <a:pt x="1280160" y="77168"/>
                </a:cubicBezTo>
                <a:cubicBezTo>
                  <a:pt x="1275080" y="74628"/>
                  <a:pt x="1270140" y="71785"/>
                  <a:pt x="1264920" y="69548"/>
                </a:cubicBezTo>
                <a:cubicBezTo>
                  <a:pt x="1261229" y="67966"/>
                  <a:pt x="1257250" y="67148"/>
                  <a:pt x="1253490" y="65738"/>
                </a:cubicBezTo>
                <a:cubicBezTo>
                  <a:pt x="1247086" y="63337"/>
                  <a:pt x="1240690" y="60896"/>
                  <a:pt x="1234440" y="58118"/>
                </a:cubicBezTo>
                <a:cubicBezTo>
                  <a:pt x="1229250" y="55811"/>
                  <a:pt x="1224420" y="52735"/>
                  <a:pt x="1219200" y="50498"/>
                </a:cubicBezTo>
                <a:cubicBezTo>
                  <a:pt x="1207894" y="45653"/>
                  <a:pt x="1192418" y="43221"/>
                  <a:pt x="1181100" y="42878"/>
                </a:cubicBezTo>
                <a:cubicBezTo>
                  <a:pt x="1148095" y="41878"/>
                  <a:pt x="1107440" y="40973"/>
                  <a:pt x="1078230" y="39068"/>
                </a:cubicBezTo>
                <a:close/>
              </a:path>
            </a:pathLst>
          </a:custGeom>
          <a:solidFill>
            <a:srgbClr val="00FF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DE56FE-F9F0-4440-A84E-AE720B20D271}"/>
              </a:ext>
            </a:extLst>
          </p:cNvPr>
          <p:cNvSpPr/>
          <p:nvPr/>
        </p:nvSpPr>
        <p:spPr>
          <a:xfrm>
            <a:off x="4572000" y="4767761"/>
            <a:ext cx="495405" cy="307159"/>
          </a:xfrm>
          <a:custGeom>
            <a:avLst/>
            <a:gdLst>
              <a:gd name="connsiteX0" fmla="*/ 483870 w 495405"/>
              <a:gd name="connsiteY0" fmla="*/ 89989 h 307159"/>
              <a:gd name="connsiteX1" fmla="*/ 472440 w 495405"/>
              <a:gd name="connsiteY1" fmla="*/ 70939 h 307159"/>
              <a:gd name="connsiteX2" fmla="*/ 468630 w 495405"/>
              <a:gd name="connsiteY2" fmla="*/ 59509 h 307159"/>
              <a:gd name="connsiteX3" fmla="*/ 445770 w 495405"/>
              <a:gd name="connsiteY3" fmla="*/ 40459 h 307159"/>
              <a:gd name="connsiteX4" fmla="*/ 426720 w 495405"/>
              <a:gd name="connsiteY4" fmla="*/ 32839 h 307159"/>
              <a:gd name="connsiteX5" fmla="*/ 411480 w 495405"/>
              <a:gd name="connsiteY5" fmla="*/ 25219 h 307159"/>
              <a:gd name="connsiteX6" fmla="*/ 400050 w 495405"/>
              <a:gd name="connsiteY6" fmla="*/ 21409 h 307159"/>
              <a:gd name="connsiteX7" fmla="*/ 388620 w 495405"/>
              <a:gd name="connsiteY7" fmla="*/ 13789 h 307159"/>
              <a:gd name="connsiteX8" fmla="*/ 327660 w 495405"/>
              <a:gd name="connsiteY8" fmla="*/ 6169 h 307159"/>
              <a:gd name="connsiteX9" fmla="*/ 110490 w 495405"/>
              <a:gd name="connsiteY9" fmla="*/ 17599 h 307159"/>
              <a:gd name="connsiteX10" fmla="*/ 99060 w 495405"/>
              <a:gd name="connsiteY10" fmla="*/ 25219 h 307159"/>
              <a:gd name="connsiteX11" fmla="*/ 83820 w 495405"/>
              <a:gd name="connsiteY11" fmla="*/ 32839 h 307159"/>
              <a:gd name="connsiteX12" fmla="*/ 76200 w 495405"/>
              <a:gd name="connsiteY12" fmla="*/ 44269 h 307159"/>
              <a:gd name="connsiteX13" fmla="*/ 64770 w 495405"/>
              <a:gd name="connsiteY13" fmla="*/ 55699 h 307159"/>
              <a:gd name="connsiteX14" fmla="*/ 60960 w 495405"/>
              <a:gd name="connsiteY14" fmla="*/ 67129 h 307159"/>
              <a:gd name="connsiteX15" fmla="*/ 53340 w 495405"/>
              <a:gd name="connsiteY15" fmla="*/ 82369 h 307159"/>
              <a:gd name="connsiteX16" fmla="*/ 26670 w 495405"/>
              <a:gd name="connsiteY16" fmla="*/ 116659 h 307159"/>
              <a:gd name="connsiteX17" fmla="*/ 3810 w 495405"/>
              <a:gd name="connsiteY17" fmla="*/ 162379 h 307159"/>
              <a:gd name="connsiteX18" fmla="*/ 0 w 495405"/>
              <a:gd name="connsiteY18" fmla="*/ 173809 h 307159"/>
              <a:gd name="connsiteX19" fmla="*/ 11430 w 495405"/>
              <a:gd name="connsiteY19" fmla="*/ 211909 h 307159"/>
              <a:gd name="connsiteX20" fmla="*/ 22860 w 495405"/>
              <a:gd name="connsiteY20" fmla="*/ 223339 h 307159"/>
              <a:gd name="connsiteX21" fmla="*/ 38100 w 495405"/>
              <a:gd name="connsiteY21" fmla="*/ 250009 h 307159"/>
              <a:gd name="connsiteX22" fmla="*/ 49530 w 495405"/>
              <a:gd name="connsiteY22" fmla="*/ 257629 h 307159"/>
              <a:gd name="connsiteX23" fmla="*/ 60960 w 495405"/>
              <a:gd name="connsiteY23" fmla="*/ 269059 h 307159"/>
              <a:gd name="connsiteX24" fmla="*/ 72390 w 495405"/>
              <a:gd name="connsiteY24" fmla="*/ 272869 h 307159"/>
              <a:gd name="connsiteX25" fmla="*/ 121920 w 495405"/>
              <a:gd name="connsiteY25" fmla="*/ 288109 h 307159"/>
              <a:gd name="connsiteX26" fmla="*/ 121920 w 495405"/>
              <a:gd name="connsiteY26" fmla="*/ 288109 h 307159"/>
              <a:gd name="connsiteX27" fmla="*/ 144780 w 495405"/>
              <a:gd name="connsiteY27" fmla="*/ 295729 h 307159"/>
              <a:gd name="connsiteX28" fmla="*/ 163830 w 495405"/>
              <a:gd name="connsiteY28" fmla="*/ 299539 h 307159"/>
              <a:gd name="connsiteX29" fmla="*/ 186690 w 495405"/>
              <a:gd name="connsiteY29" fmla="*/ 303349 h 307159"/>
              <a:gd name="connsiteX30" fmla="*/ 198120 w 495405"/>
              <a:gd name="connsiteY30" fmla="*/ 307159 h 307159"/>
              <a:gd name="connsiteX31" fmla="*/ 468630 w 495405"/>
              <a:gd name="connsiteY31" fmla="*/ 303349 h 307159"/>
              <a:gd name="connsiteX32" fmla="*/ 483870 w 495405"/>
              <a:gd name="connsiteY32" fmla="*/ 284299 h 307159"/>
              <a:gd name="connsiteX33" fmla="*/ 487680 w 495405"/>
              <a:gd name="connsiteY33" fmla="*/ 257629 h 307159"/>
              <a:gd name="connsiteX34" fmla="*/ 491490 w 495405"/>
              <a:gd name="connsiteY34" fmla="*/ 211909 h 307159"/>
              <a:gd name="connsiteX35" fmla="*/ 495300 w 495405"/>
              <a:gd name="connsiteY35" fmla="*/ 200479 h 307159"/>
              <a:gd name="connsiteX36" fmla="*/ 483870 w 495405"/>
              <a:gd name="connsiteY36" fmla="*/ 89989 h 30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95405" h="307159">
                <a:moveTo>
                  <a:pt x="483870" y="89989"/>
                </a:moveTo>
                <a:cubicBezTo>
                  <a:pt x="480060" y="68399"/>
                  <a:pt x="475752" y="77563"/>
                  <a:pt x="472440" y="70939"/>
                </a:cubicBezTo>
                <a:cubicBezTo>
                  <a:pt x="470644" y="67347"/>
                  <a:pt x="470858" y="62851"/>
                  <a:pt x="468630" y="59509"/>
                </a:cubicBezTo>
                <a:cubicBezTo>
                  <a:pt x="464417" y="53189"/>
                  <a:pt x="452798" y="43973"/>
                  <a:pt x="445770" y="40459"/>
                </a:cubicBezTo>
                <a:cubicBezTo>
                  <a:pt x="439653" y="37400"/>
                  <a:pt x="432970" y="35617"/>
                  <a:pt x="426720" y="32839"/>
                </a:cubicBezTo>
                <a:cubicBezTo>
                  <a:pt x="421530" y="30532"/>
                  <a:pt x="416700" y="27456"/>
                  <a:pt x="411480" y="25219"/>
                </a:cubicBezTo>
                <a:cubicBezTo>
                  <a:pt x="407789" y="23637"/>
                  <a:pt x="403642" y="23205"/>
                  <a:pt x="400050" y="21409"/>
                </a:cubicBezTo>
                <a:cubicBezTo>
                  <a:pt x="395954" y="19361"/>
                  <a:pt x="392964" y="15237"/>
                  <a:pt x="388620" y="13789"/>
                </a:cubicBezTo>
                <a:cubicBezTo>
                  <a:pt x="378492" y="10413"/>
                  <a:pt x="331611" y="6564"/>
                  <a:pt x="327660" y="6169"/>
                </a:cubicBezTo>
                <a:cubicBezTo>
                  <a:pt x="284169" y="7005"/>
                  <a:pt x="174149" y="-14231"/>
                  <a:pt x="110490" y="17599"/>
                </a:cubicBezTo>
                <a:cubicBezTo>
                  <a:pt x="106394" y="19647"/>
                  <a:pt x="103036" y="22947"/>
                  <a:pt x="99060" y="25219"/>
                </a:cubicBezTo>
                <a:cubicBezTo>
                  <a:pt x="94129" y="28037"/>
                  <a:pt x="88900" y="30299"/>
                  <a:pt x="83820" y="32839"/>
                </a:cubicBezTo>
                <a:cubicBezTo>
                  <a:pt x="81280" y="36649"/>
                  <a:pt x="79131" y="40751"/>
                  <a:pt x="76200" y="44269"/>
                </a:cubicBezTo>
                <a:cubicBezTo>
                  <a:pt x="72751" y="48408"/>
                  <a:pt x="67759" y="51216"/>
                  <a:pt x="64770" y="55699"/>
                </a:cubicBezTo>
                <a:cubicBezTo>
                  <a:pt x="62542" y="59041"/>
                  <a:pt x="62542" y="63438"/>
                  <a:pt x="60960" y="67129"/>
                </a:cubicBezTo>
                <a:cubicBezTo>
                  <a:pt x="58723" y="72349"/>
                  <a:pt x="56262" y="77499"/>
                  <a:pt x="53340" y="82369"/>
                </a:cubicBezTo>
                <a:cubicBezTo>
                  <a:pt x="20261" y="137501"/>
                  <a:pt x="53313" y="82404"/>
                  <a:pt x="26670" y="116659"/>
                </a:cubicBezTo>
                <a:cubicBezTo>
                  <a:pt x="9436" y="138816"/>
                  <a:pt x="12167" y="137309"/>
                  <a:pt x="3810" y="162379"/>
                </a:cubicBezTo>
                <a:lnTo>
                  <a:pt x="0" y="173809"/>
                </a:lnTo>
                <a:cubicBezTo>
                  <a:pt x="2779" y="190483"/>
                  <a:pt x="1800" y="198427"/>
                  <a:pt x="11430" y="211909"/>
                </a:cubicBezTo>
                <a:cubicBezTo>
                  <a:pt x="14562" y="216294"/>
                  <a:pt x="19728" y="218954"/>
                  <a:pt x="22860" y="223339"/>
                </a:cubicBezTo>
                <a:cubicBezTo>
                  <a:pt x="30331" y="233798"/>
                  <a:pt x="29101" y="241010"/>
                  <a:pt x="38100" y="250009"/>
                </a:cubicBezTo>
                <a:cubicBezTo>
                  <a:pt x="41338" y="253247"/>
                  <a:pt x="46012" y="254698"/>
                  <a:pt x="49530" y="257629"/>
                </a:cubicBezTo>
                <a:cubicBezTo>
                  <a:pt x="53669" y="261078"/>
                  <a:pt x="56477" y="266070"/>
                  <a:pt x="60960" y="269059"/>
                </a:cubicBezTo>
                <a:cubicBezTo>
                  <a:pt x="64302" y="271287"/>
                  <a:pt x="68798" y="271073"/>
                  <a:pt x="72390" y="272869"/>
                </a:cubicBezTo>
                <a:cubicBezTo>
                  <a:pt x="106933" y="290141"/>
                  <a:pt x="44436" y="272612"/>
                  <a:pt x="121920" y="288109"/>
                </a:cubicBezTo>
                <a:lnTo>
                  <a:pt x="121920" y="288109"/>
                </a:lnTo>
                <a:cubicBezTo>
                  <a:pt x="129540" y="290649"/>
                  <a:pt x="136904" y="294154"/>
                  <a:pt x="144780" y="295729"/>
                </a:cubicBezTo>
                <a:lnTo>
                  <a:pt x="163830" y="299539"/>
                </a:lnTo>
                <a:cubicBezTo>
                  <a:pt x="171431" y="300921"/>
                  <a:pt x="179149" y="301673"/>
                  <a:pt x="186690" y="303349"/>
                </a:cubicBezTo>
                <a:cubicBezTo>
                  <a:pt x="190610" y="304220"/>
                  <a:pt x="194310" y="305889"/>
                  <a:pt x="198120" y="307159"/>
                </a:cubicBezTo>
                <a:cubicBezTo>
                  <a:pt x="288290" y="305889"/>
                  <a:pt x="378525" y="307002"/>
                  <a:pt x="468630" y="303349"/>
                </a:cubicBezTo>
                <a:cubicBezTo>
                  <a:pt x="480276" y="302877"/>
                  <a:pt x="481353" y="291850"/>
                  <a:pt x="483870" y="284299"/>
                </a:cubicBezTo>
                <a:cubicBezTo>
                  <a:pt x="485140" y="275409"/>
                  <a:pt x="486740" y="266560"/>
                  <a:pt x="487680" y="257629"/>
                </a:cubicBezTo>
                <a:cubicBezTo>
                  <a:pt x="489281" y="242420"/>
                  <a:pt x="489469" y="227068"/>
                  <a:pt x="491490" y="211909"/>
                </a:cubicBezTo>
                <a:cubicBezTo>
                  <a:pt x="492021" y="207928"/>
                  <a:pt x="495188" y="204494"/>
                  <a:pt x="495300" y="200479"/>
                </a:cubicBezTo>
                <a:cubicBezTo>
                  <a:pt x="496464" y="158585"/>
                  <a:pt x="487680" y="111579"/>
                  <a:pt x="483870" y="89989"/>
                </a:cubicBez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4406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MHLATHUZE SYSTEM: CURRENT WATER BALANCE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53F79-2C17-4AA5-A3C2-904117AC7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5269"/>
            <a:ext cx="9144000" cy="499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73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C5CA4-FE13-47B3-A00C-37EAB05012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24910"/>
            <a:ext cx="9144000" cy="541569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A4D568E-A139-4AD3-B218-00D71778CE38}"/>
              </a:ext>
            </a:extLst>
          </p:cNvPr>
          <p:cNvSpPr txBox="1">
            <a:spLocks/>
          </p:cNvSpPr>
          <p:nvPr/>
        </p:nvSpPr>
        <p:spPr>
          <a:xfrm>
            <a:off x="879231" y="90006"/>
            <a:ext cx="7807569" cy="7452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600" b="1" dirty="0"/>
              <a:t>Water requirement projection scenarios</a:t>
            </a:r>
          </a:p>
        </p:txBody>
      </p:sp>
    </p:spTree>
    <p:extLst>
      <p:ext uri="{BB962C8B-B14F-4D97-AF65-F5344CB8AC3E}">
        <p14:creationId xmlns:p14="http://schemas.microsoft.com/office/powerpoint/2010/main" val="1784481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451935-C7D2-460E-BF2B-8FA743D48C88}"/>
              </a:ext>
            </a:extLst>
          </p:cNvPr>
          <p:cNvCxnSpPr/>
          <p:nvPr/>
        </p:nvCxnSpPr>
        <p:spPr>
          <a:xfrm>
            <a:off x="1970202" y="4883084"/>
            <a:ext cx="619341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192A8C-6B15-4FA7-BA42-014213815784}"/>
              </a:ext>
            </a:extLst>
          </p:cNvPr>
          <p:cNvSpPr txBox="1"/>
          <p:nvPr/>
        </p:nvSpPr>
        <p:spPr>
          <a:xfrm>
            <a:off x="6985262" y="4817097"/>
            <a:ext cx="110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allocation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B61FD1D-AC68-4888-9A1B-986C30B12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Reconciliation of scenario A</a:t>
            </a:r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F8B81-2088-4A72-ADDA-9E4752CC7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156"/>
            <a:ext cx="9144000" cy="49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9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077807" cy="1268051"/>
          </a:xfrm>
        </p:spPr>
        <p:txBody>
          <a:bodyPr/>
          <a:lstStyle/>
          <a:p>
            <a:r>
              <a:rPr lang="en-US" b="1" dirty="0"/>
              <a:t>IMPLEMENTATION AND MAINTENANCE OF THE WATER RECONCILIATION STRATEGY FOR RICHARDS BAY AND SURROUNDING TOWNS</a:t>
            </a:r>
            <a:b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ZA" b="1" dirty="0"/>
            </a:br>
            <a:r>
              <a:rPr lang="en-ZA" b="1" dirty="0"/>
              <a:t>Strategy Steering Committee Meeting </a:t>
            </a:r>
            <a:br>
              <a:rPr lang="en-ZA" b="1" dirty="0"/>
            </a:br>
            <a:r>
              <a:rPr lang="en-ZA" b="1" dirty="0"/>
              <a:t>(SSC) 5</a:t>
            </a:r>
            <a:br>
              <a:rPr dirty="0"/>
            </a:br>
            <a:br>
              <a:rPr lang="en-ZA" dirty="0"/>
            </a:br>
            <a:r>
              <a:rPr lang="en-GB" sz="3200" b="1" dirty="0">
                <a:solidFill>
                  <a:schemeClr val="tx1"/>
                </a:solidFill>
              </a:rPr>
              <a:t>Item 3: Acceptance of Agenda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3125927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451935-C7D2-460E-BF2B-8FA743D48C88}"/>
              </a:ext>
            </a:extLst>
          </p:cNvPr>
          <p:cNvCxnSpPr/>
          <p:nvPr/>
        </p:nvCxnSpPr>
        <p:spPr>
          <a:xfrm>
            <a:off x="1970202" y="4883084"/>
            <a:ext cx="619341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192A8C-6B15-4FA7-BA42-014213815784}"/>
              </a:ext>
            </a:extLst>
          </p:cNvPr>
          <p:cNvSpPr txBox="1"/>
          <p:nvPr/>
        </p:nvSpPr>
        <p:spPr>
          <a:xfrm>
            <a:off x="6985262" y="4817097"/>
            <a:ext cx="110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allocation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B61FD1D-AC68-4888-9A1B-986C30B12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Reconciliation of scenario B</a:t>
            </a:r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7DD305-C399-47C0-9CC7-DF776C220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972"/>
            <a:ext cx="9144000" cy="496005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0AE5756-66C1-471D-8BB4-F49BF0B927F7}"/>
              </a:ext>
            </a:extLst>
          </p:cNvPr>
          <p:cNvCxnSpPr/>
          <p:nvPr/>
        </p:nvCxnSpPr>
        <p:spPr>
          <a:xfrm>
            <a:off x="8429297" y="693683"/>
            <a:ext cx="257503" cy="11981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16DCC6E-B870-4BD2-B2A5-3925F75814A4}"/>
              </a:ext>
            </a:extLst>
          </p:cNvPr>
          <p:cNvSpPr txBox="1"/>
          <p:nvPr/>
        </p:nvSpPr>
        <p:spPr>
          <a:xfrm>
            <a:off x="6432330" y="324351"/>
            <a:ext cx="238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Umfolozi</a:t>
            </a:r>
            <a:r>
              <a:rPr lang="en-US" dirty="0"/>
              <a:t> / Desalination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508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451935-C7D2-460E-BF2B-8FA743D48C88}"/>
              </a:ext>
            </a:extLst>
          </p:cNvPr>
          <p:cNvCxnSpPr/>
          <p:nvPr/>
        </p:nvCxnSpPr>
        <p:spPr>
          <a:xfrm>
            <a:off x="1970202" y="4883084"/>
            <a:ext cx="619341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192A8C-6B15-4FA7-BA42-014213815784}"/>
              </a:ext>
            </a:extLst>
          </p:cNvPr>
          <p:cNvSpPr txBox="1"/>
          <p:nvPr/>
        </p:nvSpPr>
        <p:spPr>
          <a:xfrm>
            <a:off x="6985262" y="4817097"/>
            <a:ext cx="110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allocation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B61FD1D-AC68-4888-9A1B-986C30B12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Reconciliation of scenario D</a:t>
            </a:r>
            <a:endParaRPr lang="en-Z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C86767-C893-45F0-959D-F86329550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352"/>
            <a:ext cx="9144000" cy="50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88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35B5EE-AD31-4251-B66F-6E2C7F46C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25714" cy="36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04313D-3CF8-4006-BD90-DE8A7CAFF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811" y="3618000"/>
            <a:ext cx="583418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87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CE7FD3-0D32-4034-AB9C-33D2E9E2E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39662" cy="32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F11901-DCCA-45C3-90A3-36291C818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542" y="3618001"/>
            <a:ext cx="585945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18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PROPOSED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16" y="835269"/>
            <a:ext cx="8247184" cy="53876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INSTITUTIONAL RESPONSIBILITY</a:t>
            </a:r>
          </a:p>
          <a:p>
            <a:pPr marL="703262" lvl="4" indent="-342900">
              <a:lnSpc>
                <a:spcPct val="150000"/>
              </a:lnSpc>
            </a:pPr>
            <a:r>
              <a:rPr lang="en-ZA" dirty="0" err="1"/>
              <a:t>DWS</a:t>
            </a:r>
            <a:endParaRPr lang="en-ZA" dirty="0"/>
          </a:p>
          <a:p>
            <a:pPr marL="703262" lvl="4" indent="-342900">
              <a:lnSpc>
                <a:spcPct val="150000"/>
              </a:lnSpc>
            </a:pPr>
            <a:r>
              <a:rPr lang="en-ZA" dirty="0"/>
              <a:t>Municipalities</a:t>
            </a:r>
          </a:p>
          <a:p>
            <a:pPr marL="703262" lvl="4" indent="-342900">
              <a:lnSpc>
                <a:spcPct val="150000"/>
              </a:lnSpc>
            </a:pPr>
            <a:r>
              <a:rPr lang="en-ZA" dirty="0" err="1"/>
              <a:t>Mhlathuze</a:t>
            </a:r>
            <a:r>
              <a:rPr lang="en-ZA" dirty="0"/>
              <a:t>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TIME FRAMES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/>
          </a:p>
          <a:p>
            <a:pPr marL="342900" indent="-342900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26553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D2FB3D-C950-4186-BA94-755928156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391158"/>
              </p:ext>
            </p:extLst>
          </p:nvPr>
        </p:nvGraphicFramePr>
        <p:xfrm>
          <a:off x="0" y="297098"/>
          <a:ext cx="9144000" cy="57200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21850">
                  <a:extLst>
                    <a:ext uri="{9D8B030D-6E8A-4147-A177-3AD203B41FA5}">
                      <a16:colId xmlns:a16="http://schemas.microsoft.com/office/drawing/2014/main" val="3944459794"/>
                    </a:ext>
                  </a:extLst>
                </a:gridCol>
                <a:gridCol w="2269491">
                  <a:extLst>
                    <a:ext uri="{9D8B030D-6E8A-4147-A177-3AD203B41FA5}">
                      <a16:colId xmlns:a16="http://schemas.microsoft.com/office/drawing/2014/main" val="2950210461"/>
                    </a:ext>
                  </a:extLst>
                </a:gridCol>
                <a:gridCol w="2602231">
                  <a:extLst>
                    <a:ext uri="{9D8B030D-6E8A-4147-A177-3AD203B41FA5}">
                      <a16:colId xmlns:a16="http://schemas.microsoft.com/office/drawing/2014/main" val="1524145741"/>
                    </a:ext>
                  </a:extLst>
                </a:gridCol>
                <a:gridCol w="1450428">
                  <a:extLst>
                    <a:ext uri="{9D8B030D-6E8A-4147-A177-3AD203B41FA5}">
                      <a16:colId xmlns:a16="http://schemas.microsoft.com/office/drawing/2014/main" val="1825918362"/>
                    </a:ext>
                  </a:extLst>
                </a:gridCol>
              </a:tblGrid>
              <a:tr h="1284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Intervention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Primary Responsibility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Comments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Target Date (priority)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extLst>
                  <a:ext uri="{0D108BD9-81ED-4DB2-BD59-A6C34878D82A}">
                    <a16:rowId xmlns:a16="http://schemas.microsoft.com/office/drawing/2014/main" val="3381785663"/>
                  </a:ext>
                </a:extLst>
              </a:tr>
              <a:tr h="95586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WCWDM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Local Municipalities: </a:t>
                      </a:r>
                      <a:endParaRPr lang="en-ZA" sz="1600" dirty="0">
                        <a:effectLst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City of </a:t>
                      </a:r>
                      <a:r>
                        <a:rPr lang="en-US" sz="1600" dirty="0" err="1">
                          <a:effectLst/>
                        </a:rPr>
                        <a:t>Mhlathuze</a:t>
                      </a:r>
                      <a:r>
                        <a:rPr lang="en-US" sz="1600" dirty="0">
                          <a:effectLst/>
                        </a:rPr>
                        <a:t> LM, KCDM,</a:t>
                      </a:r>
                      <a:endParaRPr lang="en-ZA" sz="1600" dirty="0">
                        <a:effectLst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err="1">
                          <a:effectLst/>
                        </a:rPr>
                        <a:t>CoMLM</a:t>
                      </a:r>
                      <a:r>
                        <a:rPr lang="en-US" sz="1600" dirty="0">
                          <a:effectLst/>
                        </a:rPr>
                        <a:t> to continue with WCWDM activities</a:t>
                      </a:r>
                      <a:endParaRPr lang="en-ZA" sz="1600" dirty="0">
                        <a:effectLst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ZA" sz="1600" dirty="0">
                        <a:effectLst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KCDM to continue with existing WCWDM </a:t>
                      </a:r>
                      <a:r>
                        <a:rPr lang="en-US" sz="1600" dirty="0" err="1">
                          <a:effectLst/>
                        </a:rPr>
                        <a:t>programme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High priority, implementation to continue/start immediately</a:t>
                      </a:r>
                      <a:endParaRPr lang="en-ZA" sz="1600" dirty="0">
                        <a:effectLst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ZA" sz="1600" dirty="0">
                        <a:effectLst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err="1">
                          <a:effectLst/>
                        </a:rPr>
                        <a:t>CoM</a:t>
                      </a:r>
                      <a:r>
                        <a:rPr lang="en-US" sz="1600" dirty="0">
                          <a:effectLst/>
                        </a:rPr>
                        <a:t>: 10% savings, reduction in growth by 2025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</a:rPr>
                        <a:t>(6.3 million m</a:t>
                      </a:r>
                      <a:r>
                        <a:rPr lang="en-ZA" sz="1600" baseline="30000" dirty="0">
                          <a:effectLst/>
                        </a:rPr>
                        <a:t>3</a:t>
                      </a:r>
                      <a:r>
                        <a:rPr lang="en-ZA" sz="1600" dirty="0">
                          <a:effectLst/>
                        </a:rPr>
                        <a:t>)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ZA" sz="1600" dirty="0">
                        <a:effectLst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KCDM: 15% savings, reduction in growth by 2025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(0.6 million m</a:t>
                      </a:r>
                      <a:r>
                        <a:rPr lang="en-ZA" sz="16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9260" marR="19260" marT="0" marB="0" anchor="ctr"/>
                </a:tc>
                <a:extLst>
                  <a:ext uri="{0D108BD9-81ED-4DB2-BD59-A6C34878D82A}">
                    <a16:rowId xmlns:a16="http://schemas.microsoft.com/office/drawing/2014/main" val="2590638465"/>
                  </a:ext>
                </a:extLst>
              </a:tr>
              <a:tr h="17120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Maintain existing Thukela Transfer scheme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MW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Maintain installed capacity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Immediate and ongoing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(34 million m</a:t>
                      </a:r>
                      <a:r>
                        <a:rPr lang="en-ZA" sz="16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/annum)</a:t>
                      </a:r>
                    </a:p>
                  </a:txBody>
                  <a:tcPr marL="19260" marR="19260" marT="0" marB="0" anchor="ctr"/>
                </a:tc>
                <a:extLst>
                  <a:ext uri="{0D108BD9-81ED-4DB2-BD59-A6C34878D82A}">
                    <a16:rowId xmlns:a16="http://schemas.microsoft.com/office/drawing/2014/main" val="3733438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635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600D30-2DF1-4FBE-A53C-44A725D90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65916"/>
              </p:ext>
            </p:extLst>
          </p:nvPr>
        </p:nvGraphicFramePr>
        <p:xfrm>
          <a:off x="0" y="71120"/>
          <a:ext cx="9144000" cy="67868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21850">
                  <a:extLst>
                    <a:ext uri="{9D8B030D-6E8A-4147-A177-3AD203B41FA5}">
                      <a16:colId xmlns:a16="http://schemas.microsoft.com/office/drawing/2014/main" val="3944459794"/>
                    </a:ext>
                  </a:extLst>
                </a:gridCol>
                <a:gridCol w="2269491">
                  <a:extLst>
                    <a:ext uri="{9D8B030D-6E8A-4147-A177-3AD203B41FA5}">
                      <a16:colId xmlns:a16="http://schemas.microsoft.com/office/drawing/2014/main" val="2950210461"/>
                    </a:ext>
                  </a:extLst>
                </a:gridCol>
                <a:gridCol w="2695769">
                  <a:extLst>
                    <a:ext uri="{9D8B030D-6E8A-4147-A177-3AD203B41FA5}">
                      <a16:colId xmlns:a16="http://schemas.microsoft.com/office/drawing/2014/main" val="1524145741"/>
                    </a:ext>
                  </a:extLst>
                </a:gridCol>
                <a:gridCol w="1356890">
                  <a:extLst>
                    <a:ext uri="{9D8B030D-6E8A-4147-A177-3AD203B41FA5}">
                      <a16:colId xmlns:a16="http://schemas.microsoft.com/office/drawing/2014/main" val="1825918362"/>
                    </a:ext>
                  </a:extLst>
                </a:gridCol>
              </a:tblGrid>
              <a:tr h="1284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Intervention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Primary Responsibility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Comments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Target Date (priority)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extLst>
                  <a:ext uri="{0D108BD9-81ED-4DB2-BD59-A6C34878D82A}">
                    <a16:rowId xmlns:a16="http://schemas.microsoft.com/office/drawing/2014/main" val="3381785663"/>
                  </a:ext>
                </a:extLst>
              </a:tr>
              <a:tr h="32813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Complete Thukela Transfer upgrade from Middeldrift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DWS: RO NWRIB</a:t>
                      </a:r>
                      <a:endParaRPr lang="en-ZA" sz="1600" dirty="0">
                        <a:effectLst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ZA" sz="1600" dirty="0">
                        <a:effectLst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MW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The scheme was originally initiated as an emergency scheme. The initial urgency to implement should be maintained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High priority (December 2023)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(34 million m</a:t>
                      </a:r>
                      <a:r>
                        <a:rPr lang="en-ZA" sz="16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/annum)</a:t>
                      </a:r>
                    </a:p>
                  </a:txBody>
                  <a:tcPr marL="19260" marR="19260" marT="0" marB="0" anchor="ctr"/>
                </a:tc>
                <a:extLst>
                  <a:ext uri="{0D108BD9-81ED-4DB2-BD59-A6C34878D82A}">
                    <a16:rowId xmlns:a16="http://schemas.microsoft.com/office/drawing/2014/main" val="2620875879"/>
                  </a:ext>
                </a:extLst>
              </a:tr>
              <a:tr h="17120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Water Reuse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CoM LM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This intervention has been started.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Medium priority level (2032)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(11 million m</a:t>
                      </a:r>
                      <a:r>
                        <a:rPr lang="en-ZA" sz="16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/annum)</a:t>
                      </a:r>
                    </a:p>
                  </a:txBody>
                  <a:tcPr marL="19260" marR="19260" marT="0" marB="0" anchor="ctr"/>
                </a:tc>
                <a:extLst>
                  <a:ext uri="{0D108BD9-81ED-4DB2-BD59-A6C34878D82A}">
                    <a16:rowId xmlns:a16="http://schemas.microsoft.com/office/drawing/2014/main" val="1693599345"/>
                  </a:ext>
                </a:extLst>
              </a:tr>
              <a:tr h="656267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Interim Restriction Rule to Benefit Priority (Primary) Users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DWS: Directorate Water Resources Planning Systems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This study is underway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Immediate and ongoing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extLst>
                  <a:ext uri="{0D108BD9-81ED-4DB2-BD59-A6C34878D82A}">
                    <a16:rowId xmlns:a16="http://schemas.microsoft.com/office/drawing/2014/main" val="485625418"/>
                  </a:ext>
                </a:extLst>
              </a:tr>
              <a:tr h="71333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Efficient system operation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DWS RO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The existing system should not be allowed to fail, and should be expanded to additional key flow monitoring points throughout the catchments. </a:t>
                      </a:r>
                      <a:endParaRPr lang="en-ZA" sz="1600">
                        <a:effectLst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ZA" sz="1600">
                        <a:effectLst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It is specifically important to improve the flow monitoring in the tributary catchments upstream of the Mhlathuze weir in order to forewarn of water coming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Immediate and ongoing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extLst>
                  <a:ext uri="{0D108BD9-81ED-4DB2-BD59-A6C34878D82A}">
                    <a16:rowId xmlns:a16="http://schemas.microsoft.com/office/drawing/2014/main" val="4186012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486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600D30-2DF1-4FBE-A53C-44A725D90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053588"/>
              </p:ext>
            </p:extLst>
          </p:nvPr>
        </p:nvGraphicFramePr>
        <p:xfrm>
          <a:off x="0" y="79042"/>
          <a:ext cx="9144000" cy="62992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21850">
                  <a:extLst>
                    <a:ext uri="{9D8B030D-6E8A-4147-A177-3AD203B41FA5}">
                      <a16:colId xmlns:a16="http://schemas.microsoft.com/office/drawing/2014/main" val="3944459794"/>
                    </a:ext>
                  </a:extLst>
                </a:gridCol>
                <a:gridCol w="2269491">
                  <a:extLst>
                    <a:ext uri="{9D8B030D-6E8A-4147-A177-3AD203B41FA5}">
                      <a16:colId xmlns:a16="http://schemas.microsoft.com/office/drawing/2014/main" val="2950210461"/>
                    </a:ext>
                  </a:extLst>
                </a:gridCol>
                <a:gridCol w="2695769">
                  <a:extLst>
                    <a:ext uri="{9D8B030D-6E8A-4147-A177-3AD203B41FA5}">
                      <a16:colId xmlns:a16="http://schemas.microsoft.com/office/drawing/2014/main" val="1524145741"/>
                    </a:ext>
                  </a:extLst>
                </a:gridCol>
                <a:gridCol w="1356890">
                  <a:extLst>
                    <a:ext uri="{9D8B030D-6E8A-4147-A177-3AD203B41FA5}">
                      <a16:colId xmlns:a16="http://schemas.microsoft.com/office/drawing/2014/main" val="1825918362"/>
                    </a:ext>
                  </a:extLst>
                </a:gridCol>
              </a:tblGrid>
              <a:tr h="1284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Intervention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Primary Responsibility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Comments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Target Date (priority)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extLst>
                  <a:ext uri="{0D108BD9-81ED-4DB2-BD59-A6C34878D82A}">
                    <a16:rowId xmlns:a16="http://schemas.microsoft.com/office/drawing/2014/main" val="3381785663"/>
                  </a:ext>
                </a:extLst>
              </a:tr>
              <a:tr h="12840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Existing Dam Raising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DWS: OA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Low priority (2035)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(5.8 million m</a:t>
                      </a:r>
                      <a:r>
                        <a:rPr lang="en-ZA" sz="16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/annum)</a:t>
                      </a:r>
                    </a:p>
                  </a:txBody>
                  <a:tcPr marL="19260" marR="19260" marT="0" marB="0" anchor="ctr"/>
                </a:tc>
                <a:extLst>
                  <a:ext uri="{0D108BD9-81ED-4DB2-BD59-A6C34878D82A}">
                    <a16:rowId xmlns:a16="http://schemas.microsoft.com/office/drawing/2014/main" val="1727189404"/>
                  </a:ext>
                </a:extLst>
              </a:tr>
              <a:tr h="45653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New Dam Construction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MW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Tendering to be undertaken by implementing agent, Construction to be outsourced.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Low priority (dam construction) (2038)</a:t>
                      </a:r>
                      <a:endParaRPr lang="en-ZA" sz="1600" dirty="0">
                        <a:effectLst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ZA" sz="1600" dirty="0">
                        <a:effectLst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Medium priority (feasibility study)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(12 million m</a:t>
                      </a:r>
                      <a:r>
                        <a:rPr lang="en-ZA" sz="16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/annum)</a:t>
                      </a:r>
                    </a:p>
                  </a:txBody>
                  <a:tcPr marL="19260" marR="19260" marT="0" marB="0" anchor="ctr"/>
                </a:tc>
                <a:extLst>
                  <a:ext uri="{0D108BD9-81ED-4DB2-BD59-A6C34878D82A}">
                    <a16:rowId xmlns:a16="http://schemas.microsoft.com/office/drawing/2014/main" val="1640913329"/>
                  </a:ext>
                </a:extLst>
              </a:tr>
              <a:tr h="21400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Lower Thukela Transfer to KCDM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Umgeni Water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This study has been initiated and communication with the study team should be ongoing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High priority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extLst>
                  <a:ext uri="{0D108BD9-81ED-4DB2-BD59-A6C34878D82A}">
                    <a16:rowId xmlns:a16="http://schemas.microsoft.com/office/drawing/2014/main" val="436565474"/>
                  </a:ext>
                </a:extLst>
              </a:tr>
              <a:tr h="42800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Remove alien vegetation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Department of Environmental Affairs, </a:t>
                      </a:r>
                      <a:r>
                        <a:rPr lang="en-US" sz="1600" dirty="0" err="1">
                          <a:effectLst/>
                        </a:rPr>
                        <a:t>Mhlathuze</a:t>
                      </a:r>
                      <a:r>
                        <a:rPr lang="en-US" sz="1600" dirty="0">
                          <a:effectLst/>
                        </a:rPr>
                        <a:t> CMF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Focus on areas upstream of Dams and Lakes 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Immediate and ongoing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extLst>
                  <a:ext uri="{0D108BD9-81ED-4DB2-BD59-A6C34878D82A}">
                    <a16:rowId xmlns:a16="http://schemas.microsoft.com/office/drawing/2014/main" val="1830873665"/>
                  </a:ext>
                </a:extLst>
              </a:tr>
              <a:tr h="32443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Groundwater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Municipalities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Promote development of GW resources for local WSSs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60" marR="1926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 and when required</a:t>
                      </a:r>
                    </a:p>
                  </a:txBody>
                  <a:tcPr marL="19260" marR="19260" marT="0" marB="0" anchor="ctr"/>
                </a:tc>
                <a:extLst>
                  <a:ext uri="{0D108BD9-81ED-4DB2-BD59-A6C34878D82A}">
                    <a16:rowId xmlns:a16="http://schemas.microsoft.com/office/drawing/2014/main" val="3547914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293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6" y="109672"/>
            <a:ext cx="7789984" cy="764931"/>
          </a:xfrm>
        </p:spPr>
        <p:txBody>
          <a:bodyPr/>
          <a:lstStyle/>
          <a:p>
            <a:r>
              <a:rPr lang="en-ZA" dirty="0"/>
              <a:t>WAY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16" y="978254"/>
            <a:ext cx="7789984" cy="5387608"/>
          </a:xfrm>
        </p:spPr>
        <p:txBody>
          <a:bodyPr/>
          <a:lstStyle/>
          <a:p>
            <a:r>
              <a:rPr lang="en-ZA" dirty="0"/>
              <a:t>Water requirement projections and monitoring</a:t>
            </a:r>
          </a:p>
          <a:p>
            <a:r>
              <a:rPr lang="en-ZA" dirty="0"/>
              <a:t>Actual use: irrigation sector</a:t>
            </a:r>
          </a:p>
          <a:p>
            <a:r>
              <a:rPr lang="en-ZA" dirty="0" err="1"/>
              <a:t>Strasc</a:t>
            </a:r>
            <a:r>
              <a:rPr lang="en-ZA" dirty="0"/>
              <a:t> coordination &amp; implementation tracking</a:t>
            </a:r>
          </a:p>
        </p:txBody>
      </p:sp>
    </p:spTree>
    <p:extLst>
      <p:ext uri="{BB962C8B-B14F-4D97-AF65-F5344CB8AC3E}">
        <p14:creationId xmlns:p14="http://schemas.microsoft.com/office/powerpoint/2010/main" val="4169937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077807" cy="1268051"/>
          </a:xfrm>
        </p:spPr>
        <p:txBody>
          <a:bodyPr/>
          <a:lstStyle/>
          <a:p>
            <a:r>
              <a:rPr lang="en-US" b="1" dirty="0"/>
              <a:t>IMPLEMENTATION AND MAINTENANCE OF THE WATER RECONCILIATION STRATEGY FOR RICHARDS BAY AND SURROUNDING TOWNS</a:t>
            </a:r>
            <a:b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ZA" b="1" dirty="0"/>
            </a:br>
            <a:r>
              <a:rPr lang="en-ZA" b="1" dirty="0"/>
              <a:t>Strategy Steering Committee Meeting </a:t>
            </a:r>
            <a:br>
              <a:rPr lang="en-ZA" b="1" dirty="0"/>
            </a:br>
            <a:r>
              <a:rPr lang="en-ZA" b="1" dirty="0"/>
              <a:t>(SSC) 5</a:t>
            </a:r>
            <a:br>
              <a:rPr dirty="0"/>
            </a:br>
            <a:br>
              <a:rPr lang="en-ZA" dirty="0"/>
            </a:br>
            <a:r>
              <a:rPr lang="en-GB" sz="3200" b="1" dirty="0">
                <a:solidFill>
                  <a:schemeClr val="tx1"/>
                </a:solidFill>
              </a:rPr>
              <a:t>Item 9: Discussion</a:t>
            </a:r>
            <a:br>
              <a:rPr lang="en-GB" sz="3200" b="1" dirty="0">
                <a:solidFill>
                  <a:schemeClr val="tx1"/>
                </a:solidFill>
              </a:rPr>
            </a:br>
            <a:r>
              <a:rPr lang="en-GB" sz="3200" b="1" dirty="0">
                <a:solidFill>
                  <a:schemeClr val="tx1"/>
                </a:solidFill>
              </a:rPr>
              <a:t>Item 10: Communication</a:t>
            </a:r>
            <a:br>
              <a:rPr lang="en-GB" sz="3200" b="1" dirty="0">
                <a:solidFill>
                  <a:schemeClr val="tx1"/>
                </a:solidFill>
              </a:rPr>
            </a:br>
            <a:r>
              <a:rPr lang="en-GB" sz="3200" b="1" dirty="0">
                <a:solidFill>
                  <a:schemeClr val="tx1"/>
                </a:solidFill>
              </a:rPr>
              <a:t>Item 11: Closure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411362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000" y="-47154"/>
            <a:ext cx="2201043" cy="745263"/>
          </a:xfrm>
        </p:spPr>
        <p:txBody>
          <a:bodyPr/>
          <a:lstStyle/>
          <a:p>
            <a:pPr algn="ctr"/>
            <a:r>
              <a:rPr lang="en-GB" dirty="0"/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74D6B-ADD4-4632-AC2E-E77F85185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4" y="476232"/>
            <a:ext cx="8382143" cy="638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8457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077807" cy="1268051"/>
          </a:xfrm>
        </p:spPr>
        <p:txBody>
          <a:bodyPr/>
          <a:lstStyle/>
          <a:p>
            <a:r>
              <a:rPr lang="en-US" b="1" dirty="0"/>
              <a:t>IMPLEMENTATION AND MAINTENANCE OF THE WATER RECONCILIATION STRATEGY FOR RICHARDS BAY AND SURROUNDING TOWNS</a:t>
            </a:r>
            <a:b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ZA" b="1" dirty="0"/>
            </a:br>
            <a:r>
              <a:rPr lang="en-ZA" b="1" dirty="0"/>
              <a:t>Strategy Steering Committee Meeting </a:t>
            </a:r>
            <a:br>
              <a:rPr lang="en-ZA" b="1" dirty="0"/>
            </a:br>
            <a:r>
              <a:rPr lang="en-ZA" b="1" dirty="0"/>
              <a:t>(SSC) 5</a:t>
            </a:r>
            <a:br>
              <a:rPr dirty="0"/>
            </a:br>
            <a:br>
              <a:rPr lang="en-ZA" dirty="0"/>
            </a:br>
            <a:r>
              <a:rPr lang="en-GB" sz="3200" b="1" dirty="0">
                <a:solidFill>
                  <a:schemeClr val="tx1"/>
                </a:solidFill>
              </a:rPr>
              <a:t>Item 4: Purpose of Meeting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114616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16" y="835269"/>
            <a:ext cx="8247184" cy="53876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FINAL STRA SC MEETING OF THIS PHASE OF STUDY</a:t>
            </a:r>
          </a:p>
          <a:p>
            <a:pPr marL="966788" lvl="3" indent="-342900">
              <a:buFont typeface="Arial" panose="020B0604020202020204" pitchFamily="34" charset="0"/>
              <a:buChar char="•"/>
            </a:pPr>
            <a:r>
              <a:rPr lang="en-ZA" dirty="0"/>
              <a:t>Continuation Phase being Initiated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PRESENT DRAFT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PRESENT AND GAIN APPROVAL FOR INTERVENTION ACTION PLAN AND 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/>
          </a:p>
          <a:p>
            <a:pPr marL="342900" indent="-342900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211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" y="1908167"/>
            <a:ext cx="7077807" cy="1268051"/>
          </a:xfrm>
        </p:spPr>
        <p:txBody>
          <a:bodyPr/>
          <a:lstStyle/>
          <a:p>
            <a:r>
              <a:rPr lang="en-US" b="1" dirty="0"/>
              <a:t>IMPLEMENTATION AND MAINTENANCE OF THE WATER RECONCILIATION STRATEGY FOR RICHARDS BAY AND SURROUNDING TOWNS</a:t>
            </a:r>
            <a:b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ZA" b="1" dirty="0"/>
            </a:br>
            <a:r>
              <a:rPr lang="en-ZA" b="1" dirty="0"/>
              <a:t>Strategy Steering Committee Meeting </a:t>
            </a:r>
            <a:br>
              <a:rPr lang="en-ZA" b="1" dirty="0"/>
            </a:br>
            <a:r>
              <a:rPr lang="en-ZA" b="1" dirty="0"/>
              <a:t>(SSC) 5</a:t>
            </a:r>
            <a:br>
              <a:rPr dirty="0"/>
            </a:br>
            <a:br>
              <a:rPr lang="en-ZA" dirty="0"/>
            </a:br>
            <a:r>
              <a:rPr lang="en-GB" sz="3200" b="1" dirty="0">
                <a:solidFill>
                  <a:schemeClr val="tx1"/>
                </a:solidFill>
              </a:rPr>
              <a:t>Item 5: </a:t>
            </a:r>
            <a:r>
              <a:rPr lang="en-ZA" sz="3200" b="1" dirty="0">
                <a:solidFill>
                  <a:schemeClr val="tx1"/>
                </a:solidFill>
              </a:rPr>
              <a:t>Minutes and Matters Arising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347149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ACTION LIST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B5F865-8499-4D81-817C-AE92575CD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4" y="835269"/>
            <a:ext cx="8181975" cy="71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D370B9-B376-444A-B7F4-45381A501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54" y="1756376"/>
            <a:ext cx="8201025" cy="1495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3FF827-280C-44F1-8A4B-0B1A57AC2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54" y="3469673"/>
            <a:ext cx="8162925" cy="11144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F4B3C2-E0F4-4B29-B4D3-880149C5A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54" y="4800600"/>
            <a:ext cx="81915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7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ACTION LIST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9C52C5-4E13-4ECD-8DD4-B08239C02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835269"/>
            <a:ext cx="8429625" cy="866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2EA408-AE3B-423F-BEFB-D0375631B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866243"/>
            <a:ext cx="8296275" cy="876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895A16-348B-4B07-97A7-3C41FAA89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2906742"/>
            <a:ext cx="8353425" cy="13620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FDE4A6-2101-4574-96CC-C3A890321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4433016"/>
            <a:ext cx="82105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570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39194</TotalTime>
  <Words>1151</Words>
  <Application>Microsoft Office PowerPoint</Application>
  <PresentationFormat>On-screen Show (4:3)</PresentationFormat>
  <Paragraphs>233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Courier New</vt:lpstr>
      <vt:lpstr>Gill Sans</vt:lpstr>
      <vt:lpstr>Gill Snas</vt:lpstr>
      <vt:lpstr>Symbol</vt:lpstr>
      <vt:lpstr>Wingdings</vt:lpstr>
      <vt:lpstr>1_Office Theme</vt:lpstr>
      <vt:lpstr>IMPLEMENTATION AND MAINTENANCE OF THE WATER RECONCILIATION STRATEGY FOR RICHARDS BAY AND SURROUNDING TOWNS  Strategy Steering Committee Meeting  (SSC) 5  Wednesday, 7 April 2021</vt:lpstr>
      <vt:lpstr>IMPLEMENTATION AND MAINTENANCE OF THE WATER RECONCILIATION STRATEGY FOR RICHARDS BAY AND SURROUNDING TOWNS  Strategy Steering Committee Meeting  (SSC) 5  Item 2: Attendance and Apologies</vt:lpstr>
      <vt:lpstr>IMPLEMENTATION AND MAINTENANCE OF THE WATER RECONCILIATION STRATEGY FOR RICHARDS BAY AND SURROUNDING TOWNS  Strategy Steering Committee Meeting  (SSC) 5  Item 3: Acceptance of Agenda</vt:lpstr>
      <vt:lpstr>Agenda</vt:lpstr>
      <vt:lpstr>IMPLEMENTATION AND MAINTENANCE OF THE WATER RECONCILIATION STRATEGY FOR RICHARDS BAY AND SURROUNDING TOWNS  Strategy Steering Committee Meeting  (SSC) 5  Item 4: Purpose of Meeting</vt:lpstr>
      <vt:lpstr>Purpose</vt:lpstr>
      <vt:lpstr>IMPLEMENTATION AND MAINTENANCE OF THE WATER RECONCILIATION STRATEGY FOR RICHARDS BAY AND SURROUNDING TOWNS  Strategy Steering Committee Meeting  (SSC) 5  Item 5: Minutes and Matters Arising</vt:lpstr>
      <vt:lpstr>ACTION LIST</vt:lpstr>
      <vt:lpstr>ACTION LIST</vt:lpstr>
      <vt:lpstr>IMPLEMENTATION AND MAINTENANCE OF THE WATER RECONCILIATION STRATEGY FOR RICHARDS BAY AND SURROUNDING TOWNS  Strategy Steering Committee Meeting  (SSC) 5  Item 6: Draft Updated Recon Strategy</vt:lpstr>
      <vt:lpstr>OVERVIEW: TOC</vt:lpstr>
      <vt:lpstr>OVERVIEW: TOC</vt:lpstr>
      <vt:lpstr>STUDY AREA</vt:lpstr>
      <vt:lpstr>Water REQUIREMENTS</vt:lpstr>
      <vt:lpstr>Water REQUIREMENTS</vt:lpstr>
      <vt:lpstr>POSSIBLE INTERVENTION OPTIONS</vt:lpstr>
      <vt:lpstr>WCWDM</vt:lpstr>
      <vt:lpstr>Remove alien vegetation</vt:lpstr>
      <vt:lpstr>WATER REUSE</vt:lpstr>
      <vt:lpstr>POSSIBLE INTERVENTION OPTIONS</vt:lpstr>
      <vt:lpstr>EFFICIENT SYSTEM OPERATION</vt:lpstr>
      <vt:lpstr>TRANSFERS FROM THUKELA</vt:lpstr>
      <vt:lpstr>New dam construction</vt:lpstr>
      <vt:lpstr>Existing dam raising</vt:lpstr>
      <vt:lpstr>PREVIOUS OPTIONS CONSIDERED</vt:lpstr>
      <vt:lpstr>WATER BALANCES</vt:lpstr>
      <vt:lpstr>MHLATHUZE SYSTEM: CURRENT WATER BALANCE</vt:lpstr>
      <vt:lpstr>PowerPoint Presentation</vt:lpstr>
      <vt:lpstr>Reconciliation of scenario A</vt:lpstr>
      <vt:lpstr>Reconciliation of scenario B</vt:lpstr>
      <vt:lpstr>Reconciliation of scenario D</vt:lpstr>
      <vt:lpstr>PowerPoint Presentation</vt:lpstr>
      <vt:lpstr>PowerPoint Presentation</vt:lpstr>
      <vt:lpstr>PROPOSED ACTION PLAN</vt:lpstr>
      <vt:lpstr>PowerPoint Presentation</vt:lpstr>
      <vt:lpstr>PowerPoint Presentation</vt:lpstr>
      <vt:lpstr>PowerPoint Presentation</vt:lpstr>
      <vt:lpstr>WAY FORWARD</vt:lpstr>
      <vt:lpstr>IMPLEMENTATION AND MAINTENANCE OF THE WATER RECONCILIATION STRATEGY FOR RICHARDS BAY AND SURROUNDING TOWNS  Strategy Steering Committee Meeting  (SSC) 5  Item 9: Discussion Item 10: Communication Item 11: Closure</vt:lpstr>
    </vt:vector>
  </TitlesOfParts>
  <Company>BKS PTY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Robertson, Guy</dc:creator>
  <cp:lastModifiedBy>Caryn Seago</cp:lastModifiedBy>
  <cp:revision>701</cp:revision>
  <cp:lastPrinted>2019-06-26T06:11:32Z</cp:lastPrinted>
  <dcterms:created xsi:type="dcterms:W3CDTF">2014-08-06T06:48:46Z</dcterms:created>
  <dcterms:modified xsi:type="dcterms:W3CDTF">2021-04-07T11:27:08Z</dcterms:modified>
</cp:coreProperties>
</file>